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9" r:id="rId4"/>
    <p:sldId id="258" r:id="rId5"/>
    <p:sldId id="260" r:id="rId6"/>
    <p:sldId id="261" r:id="rId7"/>
    <p:sldId id="264" r:id="rId8"/>
    <p:sldId id="265" r:id="rId9"/>
    <p:sldId id="266" r:id="rId10"/>
    <p:sldId id="262" r:id="rId11"/>
    <p:sldId id="263"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7" d="100"/>
          <a:sy n="57" d="100"/>
        </p:scale>
        <p:origin x="94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image" Target="../media/image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image" Target="../media/image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3E9548-7C95-4C73-9D5A-9E6D9E1B8F44}"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A7E78F1B-C248-4227-A51A-496F56ED1405}">
      <dgm:prSet/>
      <dgm:spPr/>
      <dgm:t>
        <a:bodyPr/>
        <a:lstStyle/>
        <a:p>
          <a:pPr>
            <a:lnSpc>
              <a:spcPct val="100000"/>
            </a:lnSpc>
            <a:defRPr cap="all"/>
          </a:pPr>
          <a:r>
            <a:rPr lang="en-US" b="1"/>
            <a:t>The Problem</a:t>
          </a:r>
          <a:endParaRPr lang="en-US"/>
        </a:p>
      </dgm:t>
    </dgm:pt>
    <dgm:pt modelId="{C50946BF-2745-4CC3-A914-EE7F4DE62046}" type="parTrans" cxnId="{A3681C21-33F8-44CA-B7BE-3607D87BDC96}">
      <dgm:prSet/>
      <dgm:spPr/>
      <dgm:t>
        <a:bodyPr/>
        <a:lstStyle/>
        <a:p>
          <a:endParaRPr lang="en-US"/>
        </a:p>
      </dgm:t>
    </dgm:pt>
    <dgm:pt modelId="{3BE16F59-7D2D-4F24-823F-8329CB077C90}" type="sibTrans" cxnId="{A3681C21-33F8-44CA-B7BE-3607D87BDC96}">
      <dgm:prSet/>
      <dgm:spPr/>
      <dgm:t>
        <a:bodyPr/>
        <a:lstStyle/>
        <a:p>
          <a:endParaRPr lang="en-US"/>
        </a:p>
      </dgm:t>
    </dgm:pt>
    <dgm:pt modelId="{5C5539F6-E2DC-42A9-81CF-320471D7A194}">
      <dgm:prSet/>
      <dgm:spPr/>
      <dgm:t>
        <a:bodyPr/>
        <a:lstStyle/>
        <a:p>
          <a:pPr>
            <a:lnSpc>
              <a:spcPct val="100000"/>
            </a:lnSpc>
            <a:defRPr cap="all"/>
          </a:pPr>
          <a:r>
            <a:rPr lang="en-US" b="1"/>
            <a:t>Brands Are Struggling to Reach Gen Z and Emerging Gen Alpha in Authentic, High-Engagement Environments</a:t>
          </a:r>
          <a:endParaRPr lang="en-US"/>
        </a:p>
      </dgm:t>
    </dgm:pt>
    <dgm:pt modelId="{A002DC3C-A5BB-40D5-A065-024A0BBA8230}" type="parTrans" cxnId="{BB7682F5-5D5A-4D51-A8F1-118B493F3662}">
      <dgm:prSet/>
      <dgm:spPr/>
      <dgm:t>
        <a:bodyPr/>
        <a:lstStyle/>
        <a:p>
          <a:endParaRPr lang="en-US"/>
        </a:p>
      </dgm:t>
    </dgm:pt>
    <dgm:pt modelId="{452206D5-975C-4DDB-9D7A-C5517AF697FD}" type="sibTrans" cxnId="{BB7682F5-5D5A-4D51-A8F1-118B493F3662}">
      <dgm:prSet/>
      <dgm:spPr/>
      <dgm:t>
        <a:bodyPr/>
        <a:lstStyle/>
        <a:p>
          <a:endParaRPr lang="en-US"/>
        </a:p>
      </dgm:t>
    </dgm:pt>
    <dgm:pt modelId="{555ECCC2-A0CA-492A-9960-F599D6610343}">
      <dgm:prSet/>
      <dgm:spPr/>
      <dgm:t>
        <a:bodyPr/>
        <a:lstStyle/>
        <a:p>
          <a:pPr>
            <a:lnSpc>
              <a:spcPct val="100000"/>
            </a:lnSpc>
            <a:defRPr cap="all"/>
          </a:pPr>
          <a:r>
            <a:rPr lang="en-US" dirty="0"/>
            <a:t>Teen consumers influence hundreds of billions of dollars in annual household and personal spending, yet brands lack a centralized, experiential platform dedicated to engaging them directly, safely, and at scale.</a:t>
          </a:r>
        </a:p>
      </dgm:t>
    </dgm:pt>
    <dgm:pt modelId="{82EF0DC7-8AA0-4114-A01D-B8188A6F7846}" type="parTrans" cxnId="{8A34A1AD-F122-4FF9-8F5F-2FD81D18B615}">
      <dgm:prSet/>
      <dgm:spPr/>
      <dgm:t>
        <a:bodyPr/>
        <a:lstStyle/>
        <a:p>
          <a:endParaRPr lang="en-US"/>
        </a:p>
      </dgm:t>
    </dgm:pt>
    <dgm:pt modelId="{8566C799-E372-4252-88AF-7024AE371C49}" type="sibTrans" cxnId="{8A34A1AD-F122-4FF9-8F5F-2FD81D18B615}">
      <dgm:prSet/>
      <dgm:spPr/>
      <dgm:t>
        <a:bodyPr/>
        <a:lstStyle/>
        <a:p>
          <a:endParaRPr lang="en-US"/>
        </a:p>
      </dgm:t>
    </dgm:pt>
    <dgm:pt modelId="{33571688-55CF-4FD7-B035-3FD6ADC83D31}" type="pres">
      <dgm:prSet presAssocID="{FF3E9548-7C95-4C73-9D5A-9E6D9E1B8F44}" presName="root" presStyleCnt="0">
        <dgm:presLayoutVars>
          <dgm:dir/>
          <dgm:resizeHandles val="exact"/>
        </dgm:presLayoutVars>
      </dgm:prSet>
      <dgm:spPr/>
    </dgm:pt>
    <dgm:pt modelId="{A5082B7A-C750-456C-9DDB-085F9D2ADBB5}" type="pres">
      <dgm:prSet presAssocID="{A7E78F1B-C248-4227-A51A-496F56ED1405}" presName="compNode" presStyleCnt="0"/>
      <dgm:spPr/>
    </dgm:pt>
    <dgm:pt modelId="{B44F3428-EECE-4D44-B385-3E69BD74BD02}" type="pres">
      <dgm:prSet presAssocID="{A7E78F1B-C248-4227-A51A-496F56ED1405}" presName="iconBgRect" presStyleLbl="bgShp" presStyleIdx="0" presStyleCnt="3"/>
      <dgm:spPr/>
    </dgm:pt>
    <dgm:pt modelId="{CDA1DB11-82E1-4DED-AC54-4AF29CCAEF12}" type="pres">
      <dgm:prSet presAssocID="{A7E78F1B-C248-4227-A51A-496F56ED1405}"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CarMechanic2"/>
        </a:ext>
      </dgm:extLst>
    </dgm:pt>
    <dgm:pt modelId="{3520936F-1249-4771-8A5C-351851A3DE8A}" type="pres">
      <dgm:prSet presAssocID="{A7E78F1B-C248-4227-A51A-496F56ED1405}" presName="spaceRect" presStyleCnt="0"/>
      <dgm:spPr/>
    </dgm:pt>
    <dgm:pt modelId="{1FE0E2C0-39FC-46E3-85E2-DF65968C892E}" type="pres">
      <dgm:prSet presAssocID="{A7E78F1B-C248-4227-A51A-496F56ED1405}" presName="textRect" presStyleLbl="revTx" presStyleIdx="0" presStyleCnt="3">
        <dgm:presLayoutVars>
          <dgm:chMax val="1"/>
          <dgm:chPref val="1"/>
        </dgm:presLayoutVars>
      </dgm:prSet>
      <dgm:spPr/>
    </dgm:pt>
    <dgm:pt modelId="{D835606D-4F74-420E-BBF6-D0E655969F80}" type="pres">
      <dgm:prSet presAssocID="{3BE16F59-7D2D-4F24-823F-8329CB077C90}" presName="sibTrans" presStyleCnt="0"/>
      <dgm:spPr/>
    </dgm:pt>
    <dgm:pt modelId="{A38DDC29-AA6A-4994-98F4-EFE2256555FF}" type="pres">
      <dgm:prSet presAssocID="{5C5539F6-E2DC-42A9-81CF-320471D7A194}" presName="compNode" presStyleCnt="0"/>
      <dgm:spPr/>
    </dgm:pt>
    <dgm:pt modelId="{520FA19B-7288-4CD9-8823-E56E631107B0}" type="pres">
      <dgm:prSet presAssocID="{5C5539F6-E2DC-42A9-81CF-320471D7A194}" presName="iconBgRect" presStyleLbl="bgShp" presStyleIdx="1" presStyleCnt="3"/>
      <dgm:spPr/>
    </dgm:pt>
    <dgm:pt modelId="{7C37ACA5-B8F2-4496-A317-5AC1564775C4}" type="pres">
      <dgm:prSet presAssocID="{5C5539F6-E2DC-42A9-81CF-320471D7A194}"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siness Growth"/>
        </a:ext>
      </dgm:extLst>
    </dgm:pt>
    <dgm:pt modelId="{7771369F-CF22-414E-9632-E6C67F0C32A7}" type="pres">
      <dgm:prSet presAssocID="{5C5539F6-E2DC-42A9-81CF-320471D7A194}" presName="spaceRect" presStyleCnt="0"/>
      <dgm:spPr/>
    </dgm:pt>
    <dgm:pt modelId="{5517310C-B1F4-4D9F-A5D8-8EED3908D887}" type="pres">
      <dgm:prSet presAssocID="{5C5539F6-E2DC-42A9-81CF-320471D7A194}" presName="textRect" presStyleLbl="revTx" presStyleIdx="1" presStyleCnt="3">
        <dgm:presLayoutVars>
          <dgm:chMax val="1"/>
          <dgm:chPref val="1"/>
        </dgm:presLayoutVars>
      </dgm:prSet>
      <dgm:spPr/>
    </dgm:pt>
    <dgm:pt modelId="{640172CA-3D61-4184-9328-35FC2540298F}" type="pres">
      <dgm:prSet presAssocID="{452206D5-975C-4DDB-9D7A-C5517AF697FD}" presName="sibTrans" presStyleCnt="0"/>
      <dgm:spPr/>
    </dgm:pt>
    <dgm:pt modelId="{0A2DDDAD-A41C-4767-B126-CF779ED18342}" type="pres">
      <dgm:prSet presAssocID="{555ECCC2-A0CA-492A-9960-F599D6610343}" presName="compNode" presStyleCnt="0"/>
      <dgm:spPr/>
    </dgm:pt>
    <dgm:pt modelId="{108E3A60-FBD7-4675-9D86-C6F00B919EE7}" type="pres">
      <dgm:prSet presAssocID="{555ECCC2-A0CA-492A-9960-F599D6610343}" presName="iconBgRect" presStyleLbl="bgShp" presStyleIdx="2" presStyleCnt="3"/>
      <dgm:spPr/>
    </dgm:pt>
    <dgm:pt modelId="{FA1C269A-69BE-4612-93C7-BD1C05EE2905}" type="pres">
      <dgm:prSet presAssocID="{555ECCC2-A0CA-492A-9960-F599D6610343}"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Connections"/>
        </a:ext>
      </dgm:extLst>
    </dgm:pt>
    <dgm:pt modelId="{F2A6ED94-F26F-46B3-81A9-4BF0E55D5117}" type="pres">
      <dgm:prSet presAssocID="{555ECCC2-A0CA-492A-9960-F599D6610343}" presName="spaceRect" presStyleCnt="0"/>
      <dgm:spPr/>
    </dgm:pt>
    <dgm:pt modelId="{B55A42FF-FD01-4E35-B703-C48BF88C11A9}" type="pres">
      <dgm:prSet presAssocID="{555ECCC2-A0CA-492A-9960-F599D6610343}" presName="textRect" presStyleLbl="revTx" presStyleIdx="2" presStyleCnt="3">
        <dgm:presLayoutVars>
          <dgm:chMax val="1"/>
          <dgm:chPref val="1"/>
        </dgm:presLayoutVars>
      </dgm:prSet>
      <dgm:spPr/>
    </dgm:pt>
  </dgm:ptLst>
  <dgm:cxnLst>
    <dgm:cxn modelId="{2253AA1B-1425-4878-9D95-EC1495137414}" type="presOf" srcId="{FF3E9548-7C95-4C73-9D5A-9E6D9E1B8F44}" destId="{33571688-55CF-4FD7-B035-3FD6ADC83D31}" srcOrd="0" destOrd="0" presId="urn:microsoft.com/office/officeart/2018/5/layout/IconCircleLabelList"/>
    <dgm:cxn modelId="{A3681C21-33F8-44CA-B7BE-3607D87BDC96}" srcId="{FF3E9548-7C95-4C73-9D5A-9E6D9E1B8F44}" destId="{A7E78F1B-C248-4227-A51A-496F56ED1405}" srcOrd="0" destOrd="0" parTransId="{C50946BF-2745-4CC3-A914-EE7F4DE62046}" sibTransId="{3BE16F59-7D2D-4F24-823F-8329CB077C90}"/>
    <dgm:cxn modelId="{650BCA49-2638-444C-BB68-54A5AE402677}" type="presOf" srcId="{5C5539F6-E2DC-42A9-81CF-320471D7A194}" destId="{5517310C-B1F4-4D9F-A5D8-8EED3908D887}" srcOrd="0" destOrd="0" presId="urn:microsoft.com/office/officeart/2018/5/layout/IconCircleLabelList"/>
    <dgm:cxn modelId="{D7516D78-C745-4942-B0EF-0B414C138AA1}" type="presOf" srcId="{A7E78F1B-C248-4227-A51A-496F56ED1405}" destId="{1FE0E2C0-39FC-46E3-85E2-DF65968C892E}" srcOrd="0" destOrd="0" presId="urn:microsoft.com/office/officeart/2018/5/layout/IconCircleLabelList"/>
    <dgm:cxn modelId="{5AE30EAB-7D60-4926-99F4-FF8B476B5FBD}" type="presOf" srcId="{555ECCC2-A0CA-492A-9960-F599D6610343}" destId="{B55A42FF-FD01-4E35-B703-C48BF88C11A9}" srcOrd="0" destOrd="0" presId="urn:microsoft.com/office/officeart/2018/5/layout/IconCircleLabelList"/>
    <dgm:cxn modelId="{8A34A1AD-F122-4FF9-8F5F-2FD81D18B615}" srcId="{FF3E9548-7C95-4C73-9D5A-9E6D9E1B8F44}" destId="{555ECCC2-A0CA-492A-9960-F599D6610343}" srcOrd="2" destOrd="0" parTransId="{82EF0DC7-8AA0-4114-A01D-B8188A6F7846}" sibTransId="{8566C799-E372-4252-88AF-7024AE371C49}"/>
    <dgm:cxn modelId="{BB7682F5-5D5A-4D51-A8F1-118B493F3662}" srcId="{FF3E9548-7C95-4C73-9D5A-9E6D9E1B8F44}" destId="{5C5539F6-E2DC-42A9-81CF-320471D7A194}" srcOrd="1" destOrd="0" parTransId="{A002DC3C-A5BB-40D5-A065-024A0BBA8230}" sibTransId="{452206D5-975C-4DDB-9D7A-C5517AF697FD}"/>
    <dgm:cxn modelId="{C20D08FA-881F-4474-AAE0-B39603087B79}" type="presParOf" srcId="{33571688-55CF-4FD7-B035-3FD6ADC83D31}" destId="{A5082B7A-C750-456C-9DDB-085F9D2ADBB5}" srcOrd="0" destOrd="0" presId="urn:microsoft.com/office/officeart/2018/5/layout/IconCircleLabelList"/>
    <dgm:cxn modelId="{6F12A6A5-A9A7-4299-9C96-00DFFDCA462F}" type="presParOf" srcId="{A5082B7A-C750-456C-9DDB-085F9D2ADBB5}" destId="{B44F3428-EECE-4D44-B385-3E69BD74BD02}" srcOrd="0" destOrd="0" presId="urn:microsoft.com/office/officeart/2018/5/layout/IconCircleLabelList"/>
    <dgm:cxn modelId="{F0321195-E895-413F-9C81-2E311E81EF3E}" type="presParOf" srcId="{A5082B7A-C750-456C-9DDB-085F9D2ADBB5}" destId="{CDA1DB11-82E1-4DED-AC54-4AF29CCAEF12}" srcOrd="1" destOrd="0" presId="urn:microsoft.com/office/officeart/2018/5/layout/IconCircleLabelList"/>
    <dgm:cxn modelId="{A795C227-7B91-4625-BC74-5CAA5F23F217}" type="presParOf" srcId="{A5082B7A-C750-456C-9DDB-085F9D2ADBB5}" destId="{3520936F-1249-4771-8A5C-351851A3DE8A}" srcOrd="2" destOrd="0" presId="urn:microsoft.com/office/officeart/2018/5/layout/IconCircleLabelList"/>
    <dgm:cxn modelId="{82A27464-5A47-43BB-9736-C0333B76A71F}" type="presParOf" srcId="{A5082B7A-C750-456C-9DDB-085F9D2ADBB5}" destId="{1FE0E2C0-39FC-46E3-85E2-DF65968C892E}" srcOrd="3" destOrd="0" presId="urn:microsoft.com/office/officeart/2018/5/layout/IconCircleLabelList"/>
    <dgm:cxn modelId="{6AB87BBC-0002-430C-BB75-C45F848B669B}" type="presParOf" srcId="{33571688-55CF-4FD7-B035-3FD6ADC83D31}" destId="{D835606D-4F74-420E-BBF6-D0E655969F80}" srcOrd="1" destOrd="0" presId="urn:microsoft.com/office/officeart/2018/5/layout/IconCircleLabelList"/>
    <dgm:cxn modelId="{D07E5034-8F73-40C7-8485-4FFA4E1CC122}" type="presParOf" srcId="{33571688-55CF-4FD7-B035-3FD6ADC83D31}" destId="{A38DDC29-AA6A-4994-98F4-EFE2256555FF}" srcOrd="2" destOrd="0" presId="urn:microsoft.com/office/officeart/2018/5/layout/IconCircleLabelList"/>
    <dgm:cxn modelId="{A661D1AC-641B-40DC-A463-90A262CECD86}" type="presParOf" srcId="{A38DDC29-AA6A-4994-98F4-EFE2256555FF}" destId="{520FA19B-7288-4CD9-8823-E56E631107B0}" srcOrd="0" destOrd="0" presId="urn:microsoft.com/office/officeart/2018/5/layout/IconCircleLabelList"/>
    <dgm:cxn modelId="{203AFE67-CF6B-4EF8-9802-6BD01E5B44EF}" type="presParOf" srcId="{A38DDC29-AA6A-4994-98F4-EFE2256555FF}" destId="{7C37ACA5-B8F2-4496-A317-5AC1564775C4}" srcOrd="1" destOrd="0" presId="urn:microsoft.com/office/officeart/2018/5/layout/IconCircleLabelList"/>
    <dgm:cxn modelId="{25F183E2-36A2-414D-82EC-2C8C4668148E}" type="presParOf" srcId="{A38DDC29-AA6A-4994-98F4-EFE2256555FF}" destId="{7771369F-CF22-414E-9632-E6C67F0C32A7}" srcOrd="2" destOrd="0" presId="urn:microsoft.com/office/officeart/2018/5/layout/IconCircleLabelList"/>
    <dgm:cxn modelId="{DBDF2731-1987-4EFA-B710-B8F99B0EF6F0}" type="presParOf" srcId="{A38DDC29-AA6A-4994-98F4-EFE2256555FF}" destId="{5517310C-B1F4-4D9F-A5D8-8EED3908D887}" srcOrd="3" destOrd="0" presId="urn:microsoft.com/office/officeart/2018/5/layout/IconCircleLabelList"/>
    <dgm:cxn modelId="{77250893-8066-41F1-A8A4-C390A83BC63F}" type="presParOf" srcId="{33571688-55CF-4FD7-B035-3FD6ADC83D31}" destId="{640172CA-3D61-4184-9328-35FC2540298F}" srcOrd="3" destOrd="0" presId="urn:microsoft.com/office/officeart/2018/5/layout/IconCircleLabelList"/>
    <dgm:cxn modelId="{68220E8B-E2CA-4CC4-B813-6553BC7D127F}" type="presParOf" srcId="{33571688-55CF-4FD7-B035-3FD6ADC83D31}" destId="{0A2DDDAD-A41C-4767-B126-CF779ED18342}" srcOrd="4" destOrd="0" presId="urn:microsoft.com/office/officeart/2018/5/layout/IconCircleLabelList"/>
    <dgm:cxn modelId="{03E5C6D2-27A7-4404-88A3-7198CB1E5EE2}" type="presParOf" srcId="{0A2DDDAD-A41C-4767-B126-CF779ED18342}" destId="{108E3A60-FBD7-4675-9D86-C6F00B919EE7}" srcOrd="0" destOrd="0" presId="urn:microsoft.com/office/officeart/2018/5/layout/IconCircleLabelList"/>
    <dgm:cxn modelId="{2CBEBF8D-B688-441A-AF14-DCE213006B9F}" type="presParOf" srcId="{0A2DDDAD-A41C-4767-B126-CF779ED18342}" destId="{FA1C269A-69BE-4612-93C7-BD1C05EE2905}" srcOrd="1" destOrd="0" presId="urn:microsoft.com/office/officeart/2018/5/layout/IconCircleLabelList"/>
    <dgm:cxn modelId="{E8151DC4-38EE-4789-8A24-3D48DF03762C}" type="presParOf" srcId="{0A2DDDAD-A41C-4767-B126-CF779ED18342}" destId="{F2A6ED94-F26F-46B3-81A9-4BF0E55D5117}" srcOrd="2" destOrd="0" presId="urn:microsoft.com/office/officeart/2018/5/layout/IconCircleLabelList"/>
    <dgm:cxn modelId="{78A1C8D1-FECC-4B3E-A1FA-DB834D0F1684}" type="presParOf" srcId="{0A2DDDAD-A41C-4767-B126-CF779ED18342}" destId="{B55A42FF-FD01-4E35-B703-C48BF88C11A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15E28D-8987-4808-B87C-97EDE39B05B5}"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17F2BC4B-BFA5-46A9-9FC7-763B26E1573C}">
      <dgm:prSet/>
      <dgm:spPr/>
      <dgm:t>
        <a:bodyPr/>
        <a:lstStyle/>
        <a:p>
          <a:r>
            <a:rPr lang="en-US" b="1" dirty="0"/>
            <a:t>Who Feels the Pain?</a:t>
          </a:r>
          <a:endParaRPr lang="en-US" dirty="0"/>
        </a:p>
      </dgm:t>
    </dgm:pt>
    <dgm:pt modelId="{50304393-193B-472F-A04B-7BD0FF81B4C4}" type="parTrans" cxnId="{921A358E-6C58-438E-87EF-D5E7CE2982A5}">
      <dgm:prSet/>
      <dgm:spPr/>
      <dgm:t>
        <a:bodyPr/>
        <a:lstStyle/>
        <a:p>
          <a:endParaRPr lang="en-US"/>
        </a:p>
      </dgm:t>
    </dgm:pt>
    <dgm:pt modelId="{C3B0B700-AC62-4149-B3C9-769FAAAD1CB4}" type="sibTrans" cxnId="{921A358E-6C58-438E-87EF-D5E7CE2982A5}">
      <dgm:prSet/>
      <dgm:spPr/>
      <dgm:t>
        <a:bodyPr/>
        <a:lstStyle/>
        <a:p>
          <a:endParaRPr lang="en-US"/>
        </a:p>
      </dgm:t>
    </dgm:pt>
    <dgm:pt modelId="{042209F9-6537-4B73-9C44-CED9F410A92A}">
      <dgm:prSet/>
      <dgm:spPr/>
      <dgm:t>
        <a:bodyPr/>
        <a:lstStyle/>
        <a:p>
          <a:r>
            <a:rPr lang="en-US" b="1"/>
            <a:t>Consumer Brands</a:t>
          </a:r>
          <a:endParaRPr lang="en-US"/>
        </a:p>
      </dgm:t>
    </dgm:pt>
    <dgm:pt modelId="{63185C20-A8CA-402A-B574-79DDAE49EE45}" type="parTrans" cxnId="{0CAB2EB8-C102-4310-B7DA-970400AB6AEC}">
      <dgm:prSet/>
      <dgm:spPr/>
      <dgm:t>
        <a:bodyPr/>
        <a:lstStyle/>
        <a:p>
          <a:endParaRPr lang="en-US"/>
        </a:p>
      </dgm:t>
    </dgm:pt>
    <dgm:pt modelId="{06A5495E-2DEE-41C5-8C3C-C7C303B80646}" type="sibTrans" cxnId="{0CAB2EB8-C102-4310-B7DA-970400AB6AEC}">
      <dgm:prSet/>
      <dgm:spPr/>
      <dgm:t>
        <a:bodyPr/>
        <a:lstStyle/>
        <a:p>
          <a:endParaRPr lang="en-US"/>
        </a:p>
      </dgm:t>
    </dgm:pt>
    <dgm:pt modelId="{74601F91-82F7-4E8F-B6D1-10CE1556E0A6}">
      <dgm:prSet custT="1"/>
      <dgm:spPr/>
      <dgm:t>
        <a:bodyPr/>
        <a:lstStyle/>
        <a:p>
          <a:r>
            <a:rPr lang="en-US" sz="900" dirty="0"/>
            <a:t>Fashion, beauty, technology, gaming, entertainment, sports, food, wellness, automotive, education, and lifestyle brands struggle to:</a:t>
          </a:r>
        </a:p>
      </dgm:t>
    </dgm:pt>
    <dgm:pt modelId="{71FB19C7-6C90-4D57-8D8F-95C552ACC223}" type="parTrans" cxnId="{4C7CBF09-0482-45A9-962E-BFDA42B6F6D1}">
      <dgm:prSet/>
      <dgm:spPr/>
      <dgm:t>
        <a:bodyPr/>
        <a:lstStyle/>
        <a:p>
          <a:endParaRPr lang="en-US"/>
        </a:p>
      </dgm:t>
    </dgm:pt>
    <dgm:pt modelId="{2BEE0B45-43B0-4957-85AE-7C60E379BFB1}" type="sibTrans" cxnId="{4C7CBF09-0482-45A9-962E-BFDA42B6F6D1}">
      <dgm:prSet/>
      <dgm:spPr/>
      <dgm:t>
        <a:bodyPr/>
        <a:lstStyle/>
        <a:p>
          <a:endParaRPr lang="en-US"/>
        </a:p>
      </dgm:t>
    </dgm:pt>
    <dgm:pt modelId="{A6B11894-0BBD-432B-9A2B-A4FDA740459D}">
      <dgm:prSet custT="1"/>
      <dgm:spPr/>
      <dgm:t>
        <a:bodyPr/>
        <a:lstStyle/>
        <a:p>
          <a:r>
            <a:rPr lang="en-US" sz="900" dirty="0"/>
            <a:t>Build authentic loyalty with younger consumers</a:t>
          </a:r>
        </a:p>
      </dgm:t>
    </dgm:pt>
    <dgm:pt modelId="{CA8223B3-4CC6-4031-A8E6-57DFB2A6CC4F}" type="parTrans" cxnId="{9472B17B-8870-4CAC-B57B-01DD7D100AC5}">
      <dgm:prSet/>
      <dgm:spPr/>
      <dgm:t>
        <a:bodyPr/>
        <a:lstStyle/>
        <a:p>
          <a:endParaRPr lang="en-US"/>
        </a:p>
      </dgm:t>
    </dgm:pt>
    <dgm:pt modelId="{0144CBF5-92DF-4A02-92DA-011E57A100A4}" type="sibTrans" cxnId="{9472B17B-8870-4CAC-B57B-01DD7D100AC5}">
      <dgm:prSet/>
      <dgm:spPr/>
      <dgm:t>
        <a:bodyPr/>
        <a:lstStyle/>
        <a:p>
          <a:endParaRPr lang="en-US"/>
        </a:p>
      </dgm:t>
    </dgm:pt>
    <dgm:pt modelId="{D2FF011E-C099-497A-BF5B-ADBED6B84543}">
      <dgm:prSet custT="1"/>
      <dgm:spPr/>
      <dgm:t>
        <a:bodyPr/>
        <a:lstStyle/>
        <a:p>
          <a:r>
            <a:rPr lang="en-US" sz="900" dirty="0"/>
            <a:t>Generate experiential engagement</a:t>
          </a:r>
        </a:p>
      </dgm:t>
    </dgm:pt>
    <dgm:pt modelId="{4D412E5F-0207-4083-B678-830D3E4BBE60}" type="parTrans" cxnId="{F3E7B886-827A-487A-8CBE-1EB36FD4DF48}">
      <dgm:prSet/>
      <dgm:spPr/>
      <dgm:t>
        <a:bodyPr/>
        <a:lstStyle/>
        <a:p>
          <a:endParaRPr lang="en-US"/>
        </a:p>
      </dgm:t>
    </dgm:pt>
    <dgm:pt modelId="{3DE63663-1878-4C9D-91B1-88F0824A1534}" type="sibTrans" cxnId="{F3E7B886-827A-487A-8CBE-1EB36FD4DF48}">
      <dgm:prSet/>
      <dgm:spPr/>
      <dgm:t>
        <a:bodyPr/>
        <a:lstStyle/>
        <a:p>
          <a:endParaRPr lang="en-US"/>
        </a:p>
      </dgm:t>
    </dgm:pt>
    <dgm:pt modelId="{F74D81C7-6732-4E00-A1F2-DD14AA2A7DA3}">
      <dgm:prSet custT="1"/>
      <dgm:spPr/>
      <dgm:t>
        <a:bodyPr/>
        <a:lstStyle/>
        <a:p>
          <a:r>
            <a:rPr lang="en-US" sz="900" dirty="0"/>
            <a:t>Capture first-party consumer data</a:t>
          </a:r>
        </a:p>
      </dgm:t>
    </dgm:pt>
    <dgm:pt modelId="{F9E0C108-DB1D-47F4-A609-8ECCAD9C01FB}" type="parTrans" cxnId="{5482ACDC-99C9-47C0-B73F-028DFBCA71D4}">
      <dgm:prSet/>
      <dgm:spPr/>
      <dgm:t>
        <a:bodyPr/>
        <a:lstStyle/>
        <a:p>
          <a:endParaRPr lang="en-US"/>
        </a:p>
      </dgm:t>
    </dgm:pt>
    <dgm:pt modelId="{6415CD95-A974-46FD-A9A7-4B32DB630A1C}" type="sibTrans" cxnId="{5482ACDC-99C9-47C0-B73F-028DFBCA71D4}">
      <dgm:prSet/>
      <dgm:spPr/>
      <dgm:t>
        <a:bodyPr/>
        <a:lstStyle/>
        <a:p>
          <a:endParaRPr lang="en-US"/>
        </a:p>
      </dgm:t>
    </dgm:pt>
    <dgm:pt modelId="{77ED2DA9-C8A7-4884-A750-22319F5C654E}">
      <dgm:prSet custT="1"/>
      <dgm:spPr/>
      <dgm:t>
        <a:bodyPr/>
        <a:lstStyle/>
        <a:p>
          <a:r>
            <a:rPr lang="en-US" sz="900" dirty="0"/>
            <a:t>Launch products directly to youth audiences</a:t>
          </a:r>
        </a:p>
      </dgm:t>
    </dgm:pt>
    <dgm:pt modelId="{B7C3F236-6F92-4AA4-AF08-84B98AFF7C72}" type="parTrans" cxnId="{7B57CBAF-95B5-456E-A1DA-0212C2CC7DAE}">
      <dgm:prSet/>
      <dgm:spPr/>
      <dgm:t>
        <a:bodyPr/>
        <a:lstStyle/>
        <a:p>
          <a:endParaRPr lang="en-US"/>
        </a:p>
      </dgm:t>
    </dgm:pt>
    <dgm:pt modelId="{DE716F7B-AEC2-469C-83DD-030D61050152}" type="sibTrans" cxnId="{7B57CBAF-95B5-456E-A1DA-0212C2CC7DAE}">
      <dgm:prSet/>
      <dgm:spPr/>
      <dgm:t>
        <a:bodyPr/>
        <a:lstStyle/>
        <a:p>
          <a:endParaRPr lang="en-US"/>
        </a:p>
      </dgm:t>
    </dgm:pt>
    <dgm:pt modelId="{BC2162B1-C35A-4E49-A2FF-20A9A71C7568}">
      <dgm:prSet custT="1"/>
      <dgm:spPr/>
      <dgm:t>
        <a:bodyPr/>
        <a:lstStyle/>
        <a:p>
          <a:r>
            <a:rPr lang="en-US" sz="900" dirty="0"/>
            <a:t>Create measurable in-person brand experiences</a:t>
          </a:r>
        </a:p>
      </dgm:t>
    </dgm:pt>
    <dgm:pt modelId="{45648E4D-8E00-444E-A996-140156D9EF00}" type="parTrans" cxnId="{545F8DEC-593F-471D-A9CE-1EA1138E64BF}">
      <dgm:prSet/>
      <dgm:spPr/>
      <dgm:t>
        <a:bodyPr/>
        <a:lstStyle/>
        <a:p>
          <a:endParaRPr lang="en-US"/>
        </a:p>
      </dgm:t>
    </dgm:pt>
    <dgm:pt modelId="{71AE1484-6651-487F-A312-770032E49D72}" type="sibTrans" cxnId="{545F8DEC-593F-471D-A9CE-1EA1138E64BF}">
      <dgm:prSet/>
      <dgm:spPr/>
      <dgm:t>
        <a:bodyPr/>
        <a:lstStyle/>
        <a:p>
          <a:endParaRPr lang="en-US"/>
        </a:p>
      </dgm:t>
    </dgm:pt>
    <dgm:pt modelId="{83641F56-F304-49F3-B338-7FD567303E09}">
      <dgm:prSet/>
      <dgm:spPr/>
      <dgm:t>
        <a:bodyPr/>
        <a:lstStyle/>
        <a:p>
          <a:r>
            <a:rPr lang="en-US" b="1" dirty="0"/>
            <a:t>Advertisers &amp; Sponsors</a:t>
          </a:r>
          <a:endParaRPr lang="en-US" dirty="0"/>
        </a:p>
      </dgm:t>
    </dgm:pt>
    <dgm:pt modelId="{FEBCB2AA-C463-4765-9A81-57373A53DF19}" type="parTrans" cxnId="{BBAC54FB-F1C9-418B-A027-B27EEC4129A8}">
      <dgm:prSet/>
      <dgm:spPr/>
      <dgm:t>
        <a:bodyPr/>
        <a:lstStyle/>
        <a:p>
          <a:endParaRPr lang="en-US"/>
        </a:p>
      </dgm:t>
    </dgm:pt>
    <dgm:pt modelId="{6AF9E08F-E00D-4A61-8C32-B5DD6D0BDF4A}" type="sibTrans" cxnId="{BBAC54FB-F1C9-418B-A027-B27EEC4129A8}">
      <dgm:prSet/>
      <dgm:spPr/>
      <dgm:t>
        <a:bodyPr/>
        <a:lstStyle/>
        <a:p>
          <a:endParaRPr lang="en-US"/>
        </a:p>
      </dgm:t>
    </dgm:pt>
    <dgm:pt modelId="{E8655FA6-DDA8-4CA3-B760-AF52AE9DEA7C}">
      <dgm:prSet/>
      <dgm:spPr/>
      <dgm:t>
        <a:bodyPr/>
        <a:lstStyle/>
        <a:p>
          <a:r>
            <a:rPr lang="en-US"/>
            <a:t>Sponsors need high-visibility experiential platforms that combine:</a:t>
          </a:r>
        </a:p>
      </dgm:t>
    </dgm:pt>
    <dgm:pt modelId="{1F0C926E-BB68-4359-82DA-A5018F637A6A}" type="parTrans" cxnId="{C10FA445-ECD0-4C1B-8968-9EAB14DF512D}">
      <dgm:prSet/>
      <dgm:spPr/>
      <dgm:t>
        <a:bodyPr/>
        <a:lstStyle/>
        <a:p>
          <a:endParaRPr lang="en-US"/>
        </a:p>
      </dgm:t>
    </dgm:pt>
    <dgm:pt modelId="{D7C4C12C-79DD-4D7D-8BF8-D421325B7F20}" type="sibTrans" cxnId="{C10FA445-ECD0-4C1B-8968-9EAB14DF512D}">
      <dgm:prSet/>
      <dgm:spPr/>
      <dgm:t>
        <a:bodyPr/>
        <a:lstStyle/>
        <a:p>
          <a:endParaRPr lang="en-US"/>
        </a:p>
      </dgm:t>
    </dgm:pt>
    <dgm:pt modelId="{AF874E1D-AE60-4516-93B1-952F442B4631}">
      <dgm:prSet/>
      <dgm:spPr/>
      <dgm:t>
        <a:bodyPr/>
        <a:lstStyle/>
        <a:p>
          <a:r>
            <a:rPr lang="en-US" dirty="0"/>
            <a:t>Live engagement</a:t>
          </a:r>
        </a:p>
      </dgm:t>
    </dgm:pt>
    <dgm:pt modelId="{E7230F21-C106-412D-AA47-E6829B678771}" type="parTrans" cxnId="{C0805F03-4A3A-443E-B0FC-C579818C5F35}">
      <dgm:prSet/>
      <dgm:spPr/>
      <dgm:t>
        <a:bodyPr/>
        <a:lstStyle/>
        <a:p>
          <a:endParaRPr lang="en-US"/>
        </a:p>
      </dgm:t>
    </dgm:pt>
    <dgm:pt modelId="{6F4DEB21-F8A9-4CCA-ADEA-6AF7A9C4EF8C}" type="sibTrans" cxnId="{C0805F03-4A3A-443E-B0FC-C579818C5F35}">
      <dgm:prSet/>
      <dgm:spPr/>
      <dgm:t>
        <a:bodyPr/>
        <a:lstStyle/>
        <a:p>
          <a:endParaRPr lang="en-US"/>
        </a:p>
      </dgm:t>
    </dgm:pt>
    <dgm:pt modelId="{848C7163-BA46-4C7E-AF67-BD2A8756E742}">
      <dgm:prSet/>
      <dgm:spPr/>
      <dgm:t>
        <a:bodyPr/>
        <a:lstStyle/>
        <a:p>
          <a:r>
            <a:rPr lang="en-US" dirty="0"/>
            <a:t>Influencer amplification</a:t>
          </a:r>
        </a:p>
      </dgm:t>
    </dgm:pt>
    <dgm:pt modelId="{FCCA69E7-ACFF-4C95-998C-CCB06FDA9D97}" type="parTrans" cxnId="{DD0C5B05-0C6F-4DD3-8A44-4FE8A376A499}">
      <dgm:prSet/>
      <dgm:spPr/>
      <dgm:t>
        <a:bodyPr/>
        <a:lstStyle/>
        <a:p>
          <a:endParaRPr lang="en-US"/>
        </a:p>
      </dgm:t>
    </dgm:pt>
    <dgm:pt modelId="{F99C97FD-D34C-46F6-A359-8951F2AFBB5D}" type="sibTrans" cxnId="{DD0C5B05-0C6F-4DD3-8A44-4FE8A376A499}">
      <dgm:prSet/>
      <dgm:spPr/>
      <dgm:t>
        <a:bodyPr/>
        <a:lstStyle/>
        <a:p>
          <a:endParaRPr lang="en-US"/>
        </a:p>
      </dgm:t>
    </dgm:pt>
    <dgm:pt modelId="{C3459C4A-B66F-4E38-88B2-21CC8596FE87}">
      <dgm:prSet/>
      <dgm:spPr/>
      <dgm:t>
        <a:bodyPr/>
        <a:lstStyle/>
        <a:p>
          <a:r>
            <a:rPr lang="en-US" dirty="0"/>
            <a:t>Social content creation</a:t>
          </a:r>
        </a:p>
      </dgm:t>
    </dgm:pt>
    <dgm:pt modelId="{C710F25B-7785-4439-A5CC-778B7D55AFE6}" type="parTrans" cxnId="{1B2B3D4F-6E9A-4690-AD42-5993253BA66E}">
      <dgm:prSet/>
      <dgm:spPr/>
      <dgm:t>
        <a:bodyPr/>
        <a:lstStyle/>
        <a:p>
          <a:endParaRPr lang="en-US"/>
        </a:p>
      </dgm:t>
    </dgm:pt>
    <dgm:pt modelId="{DC5F4F49-BA9E-411C-A1EB-8E72BA9E389C}" type="sibTrans" cxnId="{1B2B3D4F-6E9A-4690-AD42-5993253BA66E}">
      <dgm:prSet/>
      <dgm:spPr/>
      <dgm:t>
        <a:bodyPr/>
        <a:lstStyle/>
        <a:p>
          <a:endParaRPr lang="en-US"/>
        </a:p>
      </dgm:t>
    </dgm:pt>
    <dgm:pt modelId="{D2AB2A59-3CCD-4244-A1A3-A5F1624F3D00}">
      <dgm:prSet/>
      <dgm:spPr/>
      <dgm:t>
        <a:bodyPr/>
        <a:lstStyle/>
        <a:p>
          <a:r>
            <a:rPr lang="en-US"/>
            <a:t>Data collection</a:t>
          </a:r>
        </a:p>
      </dgm:t>
    </dgm:pt>
    <dgm:pt modelId="{C2F8A931-520D-402E-9283-44CE9E86DAFC}" type="parTrans" cxnId="{F20D164D-A0BD-47C8-8F80-7FA8B2B62914}">
      <dgm:prSet/>
      <dgm:spPr/>
      <dgm:t>
        <a:bodyPr/>
        <a:lstStyle/>
        <a:p>
          <a:endParaRPr lang="en-US"/>
        </a:p>
      </dgm:t>
    </dgm:pt>
    <dgm:pt modelId="{09F274EB-14C0-40FE-9D88-16F9356F5929}" type="sibTrans" cxnId="{F20D164D-A0BD-47C8-8F80-7FA8B2B62914}">
      <dgm:prSet/>
      <dgm:spPr/>
      <dgm:t>
        <a:bodyPr/>
        <a:lstStyle/>
        <a:p>
          <a:endParaRPr lang="en-US"/>
        </a:p>
      </dgm:t>
    </dgm:pt>
    <dgm:pt modelId="{C080898B-D877-4603-AAB5-DFB78624A076}">
      <dgm:prSet/>
      <dgm:spPr/>
      <dgm:t>
        <a:bodyPr/>
        <a:lstStyle/>
        <a:p>
          <a:r>
            <a:rPr lang="en-US"/>
            <a:t>Community activation</a:t>
          </a:r>
        </a:p>
      </dgm:t>
    </dgm:pt>
    <dgm:pt modelId="{8839DC07-AC5E-4A52-BBB7-C3A8809238D8}" type="parTrans" cxnId="{8277C421-10BB-468F-9327-2036EC21DCE9}">
      <dgm:prSet/>
      <dgm:spPr/>
      <dgm:t>
        <a:bodyPr/>
        <a:lstStyle/>
        <a:p>
          <a:endParaRPr lang="en-US"/>
        </a:p>
      </dgm:t>
    </dgm:pt>
    <dgm:pt modelId="{CF12276D-3566-4889-BDC7-B1A74C3860D2}" type="sibTrans" cxnId="{8277C421-10BB-468F-9327-2036EC21DCE9}">
      <dgm:prSet/>
      <dgm:spPr/>
      <dgm:t>
        <a:bodyPr/>
        <a:lstStyle/>
        <a:p>
          <a:endParaRPr lang="en-US"/>
        </a:p>
      </dgm:t>
    </dgm:pt>
    <dgm:pt modelId="{6286418C-B672-44F3-AAB2-061FC6D70F3E}">
      <dgm:prSet/>
      <dgm:spPr/>
      <dgm:t>
        <a:bodyPr/>
        <a:lstStyle/>
        <a:p>
          <a:r>
            <a:rPr lang="en-US"/>
            <a:t>There are very few national-scale platforms focused specifically on the teen demographic.</a:t>
          </a:r>
        </a:p>
      </dgm:t>
    </dgm:pt>
    <dgm:pt modelId="{B59FC246-0FA1-44D9-8E87-1CF5BA8829FA}" type="parTrans" cxnId="{43350B4E-FFED-47E0-BB49-FDD3CFF4151C}">
      <dgm:prSet/>
      <dgm:spPr/>
      <dgm:t>
        <a:bodyPr/>
        <a:lstStyle/>
        <a:p>
          <a:endParaRPr lang="en-US"/>
        </a:p>
      </dgm:t>
    </dgm:pt>
    <dgm:pt modelId="{65F3E9BA-A698-4968-88A7-28921356E415}" type="sibTrans" cxnId="{43350B4E-FFED-47E0-BB49-FDD3CFF4151C}">
      <dgm:prSet/>
      <dgm:spPr/>
      <dgm:t>
        <a:bodyPr/>
        <a:lstStyle/>
        <a:p>
          <a:endParaRPr lang="en-US"/>
        </a:p>
      </dgm:t>
    </dgm:pt>
    <dgm:pt modelId="{6B1654C2-539A-4008-A0C7-E92789EF3200}" type="pres">
      <dgm:prSet presAssocID="{0E15E28D-8987-4808-B87C-97EDE39B05B5}" presName="Name0" presStyleCnt="0">
        <dgm:presLayoutVars>
          <dgm:dir/>
          <dgm:resizeHandles val="exact"/>
        </dgm:presLayoutVars>
      </dgm:prSet>
      <dgm:spPr/>
    </dgm:pt>
    <dgm:pt modelId="{5EB76FB6-75D1-4E0B-A7CE-D6D598BF52A5}" type="pres">
      <dgm:prSet presAssocID="{17F2BC4B-BFA5-46A9-9FC7-763B26E1573C}" presName="node" presStyleLbl="node1" presStyleIdx="0" presStyleCnt="6">
        <dgm:presLayoutVars>
          <dgm:bulletEnabled val="1"/>
        </dgm:presLayoutVars>
      </dgm:prSet>
      <dgm:spPr/>
    </dgm:pt>
    <dgm:pt modelId="{88EC0AD1-0DD2-425C-89B6-8FFC72D3FF88}" type="pres">
      <dgm:prSet presAssocID="{C3B0B700-AC62-4149-B3C9-769FAAAD1CB4}" presName="sibTrans" presStyleLbl="sibTrans1D1" presStyleIdx="0" presStyleCnt="5"/>
      <dgm:spPr/>
    </dgm:pt>
    <dgm:pt modelId="{BDC23032-1803-431D-B2D1-314A61B6555F}" type="pres">
      <dgm:prSet presAssocID="{C3B0B700-AC62-4149-B3C9-769FAAAD1CB4}" presName="connectorText" presStyleLbl="sibTrans1D1" presStyleIdx="0" presStyleCnt="5"/>
      <dgm:spPr/>
    </dgm:pt>
    <dgm:pt modelId="{5879FDDB-D9B5-45C3-90BD-D39BD11EBEDB}" type="pres">
      <dgm:prSet presAssocID="{042209F9-6537-4B73-9C44-CED9F410A92A}" presName="node" presStyleLbl="node1" presStyleIdx="1" presStyleCnt="6">
        <dgm:presLayoutVars>
          <dgm:bulletEnabled val="1"/>
        </dgm:presLayoutVars>
      </dgm:prSet>
      <dgm:spPr/>
    </dgm:pt>
    <dgm:pt modelId="{5824D028-8758-488E-ACEF-16856CBCE6BD}" type="pres">
      <dgm:prSet presAssocID="{06A5495E-2DEE-41C5-8C3C-C7C303B80646}" presName="sibTrans" presStyleLbl="sibTrans1D1" presStyleIdx="1" presStyleCnt="5"/>
      <dgm:spPr/>
    </dgm:pt>
    <dgm:pt modelId="{6CA6E3ED-B8C5-4368-A7C8-88019A77BA71}" type="pres">
      <dgm:prSet presAssocID="{06A5495E-2DEE-41C5-8C3C-C7C303B80646}" presName="connectorText" presStyleLbl="sibTrans1D1" presStyleIdx="1" presStyleCnt="5"/>
      <dgm:spPr/>
    </dgm:pt>
    <dgm:pt modelId="{4CBAC66B-1850-4043-9F66-C20AE393F2AA}" type="pres">
      <dgm:prSet presAssocID="{74601F91-82F7-4E8F-B6D1-10CE1556E0A6}" presName="node" presStyleLbl="node1" presStyleIdx="2" presStyleCnt="6">
        <dgm:presLayoutVars>
          <dgm:bulletEnabled val="1"/>
        </dgm:presLayoutVars>
      </dgm:prSet>
      <dgm:spPr/>
    </dgm:pt>
    <dgm:pt modelId="{3612CE83-4D40-44DF-BC2F-2C39D05B79B4}" type="pres">
      <dgm:prSet presAssocID="{2BEE0B45-43B0-4957-85AE-7C60E379BFB1}" presName="sibTrans" presStyleLbl="sibTrans1D1" presStyleIdx="2" presStyleCnt="5"/>
      <dgm:spPr/>
    </dgm:pt>
    <dgm:pt modelId="{AD05F91F-AA1E-4EB7-BC6B-CA60187B3073}" type="pres">
      <dgm:prSet presAssocID="{2BEE0B45-43B0-4957-85AE-7C60E379BFB1}" presName="connectorText" presStyleLbl="sibTrans1D1" presStyleIdx="2" presStyleCnt="5"/>
      <dgm:spPr/>
    </dgm:pt>
    <dgm:pt modelId="{DA6F073C-635E-49FB-9697-3562A85D7F1D}" type="pres">
      <dgm:prSet presAssocID="{83641F56-F304-49F3-B338-7FD567303E09}" presName="node" presStyleLbl="node1" presStyleIdx="3" presStyleCnt="6">
        <dgm:presLayoutVars>
          <dgm:bulletEnabled val="1"/>
        </dgm:presLayoutVars>
      </dgm:prSet>
      <dgm:spPr/>
    </dgm:pt>
    <dgm:pt modelId="{22DE4A22-5113-4EB2-B0E6-FA39313ADC8D}" type="pres">
      <dgm:prSet presAssocID="{6AF9E08F-E00D-4A61-8C32-B5DD6D0BDF4A}" presName="sibTrans" presStyleLbl="sibTrans1D1" presStyleIdx="3" presStyleCnt="5"/>
      <dgm:spPr/>
    </dgm:pt>
    <dgm:pt modelId="{E942A29F-0D40-4138-B700-739876776260}" type="pres">
      <dgm:prSet presAssocID="{6AF9E08F-E00D-4A61-8C32-B5DD6D0BDF4A}" presName="connectorText" presStyleLbl="sibTrans1D1" presStyleIdx="3" presStyleCnt="5"/>
      <dgm:spPr/>
    </dgm:pt>
    <dgm:pt modelId="{5B481C4B-4D9B-48DD-9A1A-5F1FAB86716A}" type="pres">
      <dgm:prSet presAssocID="{E8655FA6-DDA8-4CA3-B760-AF52AE9DEA7C}" presName="node" presStyleLbl="node1" presStyleIdx="4" presStyleCnt="6">
        <dgm:presLayoutVars>
          <dgm:bulletEnabled val="1"/>
        </dgm:presLayoutVars>
      </dgm:prSet>
      <dgm:spPr/>
    </dgm:pt>
    <dgm:pt modelId="{07ED64E9-A7E6-484B-A71F-14F739C6CDCC}" type="pres">
      <dgm:prSet presAssocID="{D7C4C12C-79DD-4D7D-8BF8-D421325B7F20}" presName="sibTrans" presStyleLbl="sibTrans1D1" presStyleIdx="4" presStyleCnt="5"/>
      <dgm:spPr/>
    </dgm:pt>
    <dgm:pt modelId="{4B4D9CF3-FB88-45E8-9A5A-CC7E59849B0D}" type="pres">
      <dgm:prSet presAssocID="{D7C4C12C-79DD-4D7D-8BF8-D421325B7F20}" presName="connectorText" presStyleLbl="sibTrans1D1" presStyleIdx="4" presStyleCnt="5"/>
      <dgm:spPr/>
    </dgm:pt>
    <dgm:pt modelId="{674D7979-B072-476E-BB56-210939E547A1}" type="pres">
      <dgm:prSet presAssocID="{6286418C-B672-44F3-AAB2-061FC6D70F3E}" presName="node" presStyleLbl="node1" presStyleIdx="5" presStyleCnt="6">
        <dgm:presLayoutVars>
          <dgm:bulletEnabled val="1"/>
        </dgm:presLayoutVars>
      </dgm:prSet>
      <dgm:spPr/>
    </dgm:pt>
  </dgm:ptLst>
  <dgm:cxnLst>
    <dgm:cxn modelId="{C0805F03-4A3A-443E-B0FC-C579818C5F35}" srcId="{E8655FA6-DDA8-4CA3-B760-AF52AE9DEA7C}" destId="{AF874E1D-AE60-4516-93B1-952F442B4631}" srcOrd="0" destOrd="0" parTransId="{E7230F21-C106-412D-AA47-E6829B678771}" sibTransId="{6F4DEB21-F8A9-4CCA-ADEA-6AF7A9C4EF8C}"/>
    <dgm:cxn modelId="{DD0C5B05-0C6F-4DD3-8A44-4FE8A376A499}" srcId="{E8655FA6-DDA8-4CA3-B760-AF52AE9DEA7C}" destId="{848C7163-BA46-4C7E-AF67-BD2A8756E742}" srcOrd="1" destOrd="0" parTransId="{FCCA69E7-ACFF-4C95-998C-CCB06FDA9D97}" sibTransId="{F99C97FD-D34C-46F6-A359-8951F2AFBB5D}"/>
    <dgm:cxn modelId="{7181CE08-7BCE-42FE-B90D-CC22F7187E92}" type="presOf" srcId="{6AF9E08F-E00D-4A61-8C32-B5DD6D0BDF4A}" destId="{22DE4A22-5113-4EB2-B0E6-FA39313ADC8D}" srcOrd="0" destOrd="0" presId="urn:microsoft.com/office/officeart/2016/7/layout/RepeatingBendingProcessNew"/>
    <dgm:cxn modelId="{88A36F09-2D37-47CC-8974-CD9A0A3AE08F}" type="presOf" srcId="{F74D81C7-6732-4E00-A1F2-DD14AA2A7DA3}" destId="{4CBAC66B-1850-4043-9F66-C20AE393F2AA}" srcOrd="0" destOrd="3" presId="urn:microsoft.com/office/officeart/2016/7/layout/RepeatingBendingProcessNew"/>
    <dgm:cxn modelId="{4C7CBF09-0482-45A9-962E-BFDA42B6F6D1}" srcId="{0E15E28D-8987-4808-B87C-97EDE39B05B5}" destId="{74601F91-82F7-4E8F-B6D1-10CE1556E0A6}" srcOrd="2" destOrd="0" parTransId="{71FB19C7-6C90-4D57-8D8F-95C552ACC223}" sibTransId="{2BEE0B45-43B0-4957-85AE-7C60E379BFB1}"/>
    <dgm:cxn modelId="{F306AD0A-C2D7-451E-887D-183AEBBD80C1}" type="presOf" srcId="{AF874E1D-AE60-4516-93B1-952F442B4631}" destId="{5B481C4B-4D9B-48DD-9A1A-5F1FAB86716A}" srcOrd="0" destOrd="1" presId="urn:microsoft.com/office/officeart/2016/7/layout/RepeatingBendingProcessNew"/>
    <dgm:cxn modelId="{B2A44211-BD7D-43A4-9029-8E6306062E68}" type="presOf" srcId="{0E15E28D-8987-4808-B87C-97EDE39B05B5}" destId="{6B1654C2-539A-4008-A0C7-E92789EF3200}" srcOrd="0" destOrd="0" presId="urn:microsoft.com/office/officeart/2016/7/layout/RepeatingBendingProcessNew"/>
    <dgm:cxn modelId="{FC7FA21F-3F02-4E6B-8D00-9F16596C4F8A}" type="presOf" srcId="{2BEE0B45-43B0-4957-85AE-7C60E379BFB1}" destId="{3612CE83-4D40-44DF-BC2F-2C39D05B79B4}" srcOrd="0" destOrd="0" presId="urn:microsoft.com/office/officeart/2016/7/layout/RepeatingBendingProcessNew"/>
    <dgm:cxn modelId="{8277C421-10BB-468F-9327-2036EC21DCE9}" srcId="{E8655FA6-DDA8-4CA3-B760-AF52AE9DEA7C}" destId="{C080898B-D877-4603-AAB5-DFB78624A076}" srcOrd="4" destOrd="0" parTransId="{8839DC07-AC5E-4A52-BBB7-C3A8809238D8}" sibTransId="{CF12276D-3566-4889-BDC7-B1A74C3860D2}"/>
    <dgm:cxn modelId="{B00C6B2A-D50D-433C-8D41-FF00AED46D31}" type="presOf" srcId="{848C7163-BA46-4C7E-AF67-BD2A8756E742}" destId="{5B481C4B-4D9B-48DD-9A1A-5F1FAB86716A}" srcOrd="0" destOrd="2" presId="urn:microsoft.com/office/officeart/2016/7/layout/RepeatingBendingProcessNew"/>
    <dgm:cxn modelId="{8BA4E72A-8234-413A-8857-DAEC6E26F63C}" type="presOf" srcId="{2BEE0B45-43B0-4957-85AE-7C60E379BFB1}" destId="{AD05F91F-AA1E-4EB7-BC6B-CA60187B3073}" srcOrd="1" destOrd="0" presId="urn:microsoft.com/office/officeart/2016/7/layout/RepeatingBendingProcessNew"/>
    <dgm:cxn modelId="{3021CD34-940B-4782-B8A6-BB0A75E9341B}" type="presOf" srcId="{D7C4C12C-79DD-4D7D-8BF8-D421325B7F20}" destId="{07ED64E9-A7E6-484B-A71F-14F739C6CDCC}" srcOrd="0" destOrd="0" presId="urn:microsoft.com/office/officeart/2016/7/layout/RepeatingBendingProcessNew"/>
    <dgm:cxn modelId="{0757A339-36FB-4E69-AD37-B54AF098F410}" type="presOf" srcId="{D7C4C12C-79DD-4D7D-8BF8-D421325B7F20}" destId="{4B4D9CF3-FB88-45E8-9A5A-CC7E59849B0D}" srcOrd="1" destOrd="0" presId="urn:microsoft.com/office/officeart/2016/7/layout/RepeatingBendingProcessNew"/>
    <dgm:cxn modelId="{AAEDA13E-1200-407C-9E4D-59FE8E7B29D2}" type="presOf" srcId="{A6B11894-0BBD-432B-9A2B-A4FDA740459D}" destId="{4CBAC66B-1850-4043-9F66-C20AE393F2AA}" srcOrd="0" destOrd="1" presId="urn:microsoft.com/office/officeart/2016/7/layout/RepeatingBendingProcessNew"/>
    <dgm:cxn modelId="{A44E0C62-DE31-4EC3-8C7C-97C7069AFD01}" type="presOf" srcId="{83641F56-F304-49F3-B338-7FD567303E09}" destId="{DA6F073C-635E-49FB-9697-3562A85D7F1D}" srcOrd="0" destOrd="0" presId="urn:microsoft.com/office/officeart/2016/7/layout/RepeatingBendingProcessNew"/>
    <dgm:cxn modelId="{C4CE1E45-BB3C-4714-83B1-1FE43E859203}" type="presOf" srcId="{77ED2DA9-C8A7-4884-A750-22319F5C654E}" destId="{4CBAC66B-1850-4043-9F66-C20AE393F2AA}" srcOrd="0" destOrd="4" presId="urn:microsoft.com/office/officeart/2016/7/layout/RepeatingBendingProcessNew"/>
    <dgm:cxn modelId="{C10FA445-ECD0-4C1B-8968-9EAB14DF512D}" srcId="{0E15E28D-8987-4808-B87C-97EDE39B05B5}" destId="{E8655FA6-DDA8-4CA3-B760-AF52AE9DEA7C}" srcOrd="4" destOrd="0" parTransId="{1F0C926E-BB68-4359-82DA-A5018F637A6A}" sibTransId="{D7C4C12C-79DD-4D7D-8BF8-D421325B7F20}"/>
    <dgm:cxn modelId="{F20D164D-A0BD-47C8-8F80-7FA8B2B62914}" srcId="{E8655FA6-DDA8-4CA3-B760-AF52AE9DEA7C}" destId="{D2AB2A59-3CCD-4244-A1A3-A5F1624F3D00}" srcOrd="3" destOrd="0" parTransId="{C2F8A931-520D-402E-9283-44CE9E86DAFC}" sibTransId="{09F274EB-14C0-40FE-9D88-16F9356F5929}"/>
    <dgm:cxn modelId="{43350B4E-FFED-47E0-BB49-FDD3CFF4151C}" srcId="{0E15E28D-8987-4808-B87C-97EDE39B05B5}" destId="{6286418C-B672-44F3-AAB2-061FC6D70F3E}" srcOrd="5" destOrd="0" parTransId="{B59FC246-0FA1-44D9-8E87-1CF5BA8829FA}" sibTransId="{65F3E9BA-A698-4968-88A7-28921356E415}"/>
    <dgm:cxn modelId="{1B2B3D4F-6E9A-4690-AD42-5993253BA66E}" srcId="{E8655FA6-DDA8-4CA3-B760-AF52AE9DEA7C}" destId="{C3459C4A-B66F-4E38-88B2-21CC8596FE87}" srcOrd="2" destOrd="0" parTransId="{C710F25B-7785-4439-A5CC-778B7D55AFE6}" sibTransId="{DC5F4F49-BA9E-411C-A1EB-8E72BA9E389C}"/>
    <dgm:cxn modelId="{9472B17B-8870-4CAC-B57B-01DD7D100AC5}" srcId="{74601F91-82F7-4E8F-B6D1-10CE1556E0A6}" destId="{A6B11894-0BBD-432B-9A2B-A4FDA740459D}" srcOrd="0" destOrd="0" parTransId="{CA8223B3-4CC6-4031-A8E6-57DFB2A6CC4F}" sibTransId="{0144CBF5-92DF-4A02-92DA-011E57A100A4}"/>
    <dgm:cxn modelId="{F3E7B886-827A-487A-8CBE-1EB36FD4DF48}" srcId="{74601F91-82F7-4E8F-B6D1-10CE1556E0A6}" destId="{D2FF011E-C099-497A-BF5B-ADBED6B84543}" srcOrd="1" destOrd="0" parTransId="{4D412E5F-0207-4083-B678-830D3E4BBE60}" sibTransId="{3DE63663-1878-4C9D-91B1-88F0824A1534}"/>
    <dgm:cxn modelId="{BF4F908B-6DFE-4A7A-AAC3-20E05BE75372}" type="presOf" srcId="{C080898B-D877-4603-AAB5-DFB78624A076}" destId="{5B481C4B-4D9B-48DD-9A1A-5F1FAB86716A}" srcOrd="0" destOrd="5" presId="urn:microsoft.com/office/officeart/2016/7/layout/RepeatingBendingProcessNew"/>
    <dgm:cxn modelId="{921A358E-6C58-438E-87EF-D5E7CE2982A5}" srcId="{0E15E28D-8987-4808-B87C-97EDE39B05B5}" destId="{17F2BC4B-BFA5-46A9-9FC7-763B26E1573C}" srcOrd="0" destOrd="0" parTransId="{50304393-193B-472F-A04B-7BD0FF81B4C4}" sibTransId="{C3B0B700-AC62-4149-B3C9-769FAAAD1CB4}"/>
    <dgm:cxn modelId="{3630DE90-FAA0-4901-B356-D17210826B04}" type="presOf" srcId="{06A5495E-2DEE-41C5-8C3C-C7C303B80646}" destId="{6CA6E3ED-B8C5-4368-A7C8-88019A77BA71}" srcOrd="1" destOrd="0" presId="urn:microsoft.com/office/officeart/2016/7/layout/RepeatingBendingProcessNew"/>
    <dgm:cxn modelId="{84F44A92-8AA0-4E64-B7E6-6E0CD634D119}" type="presOf" srcId="{D2AB2A59-3CCD-4244-A1A3-A5F1624F3D00}" destId="{5B481C4B-4D9B-48DD-9A1A-5F1FAB86716A}" srcOrd="0" destOrd="4" presId="urn:microsoft.com/office/officeart/2016/7/layout/RepeatingBendingProcessNew"/>
    <dgm:cxn modelId="{CD9C6AA7-57C5-4F10-9D1C-094C01511080}" type="presOf" srcId="{C3B0B700-AC62-4149-B3C9-769FAAAD1CB4}" destId="{BDC23032-1803-431D-B2D1-314A61B6555F}" srcOrd="1" destOrd="0" presId="urn:microsoft.com/office/officeart/2016/7/layout/RepeatingBendingProcessNew"/>
    <dgm:cxn modelId="{6AAE3BAC-E0D6-4238-B60E-288145F4D808}" type="presOf" srcId="{E8655FA6-DDA8-4CA3-B760-AF52AE9DEA7C}" destId="{5B481C4B-4D9B-48DD-9A1A-5F1FAB86716A}" srcOrd="0" destOrd="0" presId="urn:microsoft.com/office/officeart/2016/7/layout/RepeatingBendingProcessNew"/>
    <dgm:cxn modelId="{7B57CBAF-95B5-456E-A1DA-0212C2CC7DAE}" srcId="{74601F91-82F7-4E8F-B6D1-10CE1556E0A6}" destId="{77ED2DA9-C8A7-4884-A750-22319F5C654E}" srcOrd="3" destOrd="0" parTransId="{B7C3F236-6F92-4AA4-AF08-84B98AFF7C72}" sibTransId="{DE716F7B-AEC2-469C-83DD-030D61050152}"/>
    <dgm:cxn modelId="{132E60B2-FE4C-4CBF-9CE5-751DDE96DD89}" type="presOf" srcId="{C3459C4A-B66F-4E38-88B2-21CC8596FE87}" destId="{5B481C4B-4D9B-48DD-9A1A-5F1FAB86716A}" srcOrd="0" destOrd="3" presId="urn:microsoft.com/office/officeart/2016/7/layout/RepeatingBendingProcessNew"/>
    <dgm:cxn modelId="{163C5CB4-BF58-4545-8FCA-71075A59B735}" type="presOf" srcId="{BC2162B1-C35A-4E49-A2FF-20A9A71C7568}" destId="{4CBAC66B-1850-4043-9F66-C20AE393F2AA}" srcOrd="0" destOrd="5" presId="urn:microsoft.com/office/officeart/2016/7/layout/RepeatingBendingProcessNew"/>
    <dgm:cxn modelId="{0CAB2EB8-C102-4310-B7DA-970400AB6AEC}" srcId="{0E15E28D-8987-4808-B87C-97EDE39B05B5}" destId="{042209F9-6537-4B73-9C44-CED9F410A92A}" srcOrd="1" destOrd="0" parTransId="{63185C20-A8CA-402A-B574-79DDAE49EE45}" sibTransId="{06A5495E-2DEE-41C5-8C3C-C7C303B80646}"/>
    <dgm:cxn modelId="{ED27FCBD-1C59-4668-955B-8CA68D3777C6}" type="presOf" srcId="{06A5495E-2DEE-41C5-8C3C-C7C303B80646}" destId="{5824D028-8758-488E-ACEF-16856CBCE6BD}" srcOrd="0" destOrd="0" presId="urn:microsoft.com/office/officeart/2016/7/layout/RepeatingBendingProcessNew"/>
    <dgm:cxn modelId="{F6CE99D3-675E-4964-911F-AA7504BFA9D4}" type="presOf" srcId="{74601F91-82F7-4E8F-B6D1-10CE1556E0A6}" destId="{4CBAC66B-1850-4043-9F66-C20AE393F2AA}" srcOrd="0" destOrd="0" presId="urn:microsoft.com/office/officeart/2016/7/layout/RepeatingBendingProcessNew"/>
    <dgm:cxn modelId="{4F1B25DA-4FBB-46F7-8649-2A3BA18847B0}" type="presOf" srcId="{042209F9-6537-4B73-9C44-CED9F410A92A}" destId="{5879FDDB-D9B5-45C3-90BD-D39BD11EBEDB}" srcOrd="0" destOrd="0" presId="urn:microsoft.com/office/officeart/2016/7/layout/RepeatingBendingProcessNew"/>
    <dgm:cxn modelId="{5482ACDC-99C9-47C0-B73F-028DFBCA71D4}" srcId="{74601F91-82F7-4E8F-B6D1-10CE1556E0A6}" destId="{F74D81C7-6732-4E00-A1F2-DD14AA2A7DA3}" srcOrd="2" destOrd="0" parTransId="{F9E0C108-DB1D-47F4-A609-8ECCAD9C01FB}" sibTransId="{6415CD95-A974-46FD-A9A7-4B32DB630A1C}"/>
    <dgm:cxn modelId="{C90056E0-BB7A-47A1-8029-E82584D6C8B9}" type="presOf" srcId="{6286418C-B672-44F3-AAB2-061FC6D70F3E}" destId="{674D7979-B072-476E-BB56-210939E547A1}" srcOrd="0" destOrd="0" presId="urn:microsoft.com/office/officeart/2016/7/layout/RepeatingBendingProcessNew"/>
    <dgm:cxn modelId="{BF1766E3-966B-43B9-B628-B98EBE8D9C05}" type="presOf" srcId="{D2FF011E-C099-497A-BF5B-ADBED6B84543}" destId="{4CBAC66B-1850-4043-9F66-C20AE393F2AA}" srcOrd="0" destOrd="2" presId="urn:microsoft.com/office/officeart/2016/7/layout/RepeatingBendingProcessNew"/>
    <dgm:cxn modelId="{04CB4AE6-D38B-411E-89E0-884685DDCEF6}" type="presOf" srcId="{C3B0B700-AC62-4149-B3C9-769FAAAD1CB4}" destId="{88EC0AD1-0DD2-425C-89B6-8FFC72D3FF88}" srcOrd="0" destOrd="0" presId="urn:microsoft.com/office/officeart/2016/7/layout/RepeatingBendingProcessNew"/>
    <dgm:cxn modelId="{545F8DEC-593F-471D-A9CE-1EA1138E64BF}" srcId="{74601F91-82F7-4E8F-B6D1-10CE1556E0A6}" destId="{BC2162B1-C35A-4E49-A2FF-20A9A71C7568}" srcOrd="4" destOrd="0" parTransId="{45648E4D-8E00-444E-A996-140156D9EF00}" sibTransId="{71AE1484-6651-487F-A312-770032E49D72}"/>
    <dgm:cxn modelId="{7EFBECF1-3647-4304-8BE9-C46C6CD275A8}" type="presOf" srcId="{6AF9E08F-E00D-4A61-8C32-B5DD6D0BDF4A}" destId="{E942A29F-0D40-4138-B700-739876776260}" srcOrd="1" destOrd="0" presId="urn:microsoft.com/office/officeart/2016/7/layout/RepeatingBendingProcessNew"/>
    <dgm:cxn modelId="{BBAC54FB-F1C9-418B-A027-B27EEC4129A8}" srcId="{0E15E28D-8987-4808-B87C-97EDE39B05B5}" destId="{83641F56-F304-49F3-B338-7FD567303E09}" srcOrd="3" destOrd="0" parTransId="{FEBCB2AA-C463-4765-9A81-57373A53DF19}" sibTransId="{6AF9E08F-E00D-4A61-8C32-B5DD6D0BDF4A}"/>
    <dgm:cxn modelId="{446681FF-C3A4-49B3-BCDF-0B0666EEF257}" type="presOf" srcId="{17F2BC4B-BFA5-46A9-9FC7-763B26E1573C}" destId="{5EB76FB6-75D1-4E0B-A7CE-D6D598BF52A5}" srcOrd="0" destOrd="0" presId="urn:microsoft.com/office/officeart/2016/7/layout/RepeatingBendingProcessNew"/>
    <dgm:cxn modelId="{D0984B72-2B1C-4BF9-B58D-0890439FEC77}" type="presParOf" srcId="{6B1654C2-539A-4008-A0C7-E92789EF3200}" destId="{5EB76FB6-75D1-4E0B-A7CE-D6D598BF52A5}" srcOrd="0" destOrd="0" presId="urn:microsoft.com/office/officeart/2016/7/layout/RepeatingBendingProcessNew"/>
    <dgm:cxn modelId="{4BB91660-DA97-4506-8F6C-69283E31D37B}" type="presParOf" srcId="{6B1654C2-539A-4008-A0C7-E92789EF3200}" destId="{88EC0AD1-0DD2-425C-89B6-8FFC72D3FF88}" srcOrd="1" destOrd="0" presId="urn:microsoft.com/office/officeart/2016/7/layout/RepeatingBendingProcessNew"/>
    <dgm:cxn modelId="{EDF36926-05C9-4D86-B3CC-58481EE37FB3}" type="presParOf" srcId="{88EC0AD1-0DD2-425C-89B6-8FFC72D3FF88}" destId="{BDC23032-1803-431D-B2D1-314A61B6555F}" srcOrd="0" destOrd="0" presId="urn:microsoft.com/office/officeart/2016/7/layout/RepeatingBendingProcessNew"/>
    <dgm:cxn modelId="{7C0F7A94-626F-4BF8-9869-6F0E7F6C0E2F}" type="presParOf" srcId="{6B1654C2-539A-4008-A0C7-E92789EF3200}" destId="{5879FDDB-D9B5-45C3-90BD-D39BD11EBEDB}" srcOrd="2" destOrd="0" presId="urn:microsoft.com/office/officeart/2016/7/layout/RepeatingBendingProcessNew"/>
    <dgm:cxn modelId="{DB9C4F51-77DE-4DBD-AC22-53373579EB2A}" type="presParOf" srcId="{6B1654C2-539A-4008-A0C7-E92789EF3200}" destId="{5824D028-8758-488E-ACEF-16856CBCE6BD}" srcOrd="3" destOrd="0" presId="urn:microsoft.com/office/officeart/2016/7/layout/RepeatingBendingProcessNew"/>
    <dgm:cxn modelId="{95762B1F-4661-4D35-A4BB-BA087BF816D6}" type="presParOf" srcId="{5824D028-8758-488E-ACEF-16856CBCE6BD}" destId="{6CA6E3ED-B8C5-4368-A7C8-88019A77BA71}" srcOrd="0" destOrd="0" presId="urn:microsoft.com/office/officeart/2016/7/layout/RepeatingBendingProcessNew"/>
    <dgm:cxn modelId="{EBD7515F-E06E-463D-963C-7C4757436F39}" type="presParOf" srcId="{6B1654C2-539A-4008-A0C7-E92789EF3200}" destId="{4CBAC66B-1850-4043-9F66-C20AE393F2AA}" srcOrd="4" destOrd="0" presId="urn:microsoft.com/office/officeart/2016/7/layout/RepeatingBendingProcessNew"/>
    <dgm:cxn modelId="{E9A9C215-0ED0-4323-8890-91C5225592B4}" type="presParOf" srcId="{6B1654C2-539A-4008-A0C7-E92789EF3200}" destId="{3612CE83-4D40-44DF-BC2F-2C39D05B79B4}" srcOrd="5" destOrd="0" presId="urn:microsoft.com/office/officeart/2016/7/layout/RepeatingBendingProcessNew"/>
    <dgm:cxn modelId="{6BB270B4-4E3B-442B-81C0-7787395BFE48}" type="presParOf" srcId="{3612CE83-4D40-44DF-BC2F-2C39D05B79B4}" destId="{AD05F91F-AA1E-4EB7-BC6B-CA60187B3073}" srcOrd="0" destOrd="0" presId="urn:microsoft.com/office/officeart/2016/7/layout/RepeatingBendingProcessNew"/>
    <dgm:cxn modelId="{32441FEA-07B7-4EBC-80E5-664B342E9311}" type="presParOf" srcId="{6B1654C2-539A-4008-A0C7-E92789EF3200}" destId="{DA6F073C-635E-49FB-9697-3562A85D7F1D}" srcOrd="6" destOrd="0" presId="urn:microsoft.com/office/officeart/2016/7/layout/RepeatingBendingProcessNew"/>
    <dgm:cxn modelId="{26000E16-6D44-499B-894E-1FED6BAA17B7}" type="presParOf" srcId="{6B1654C2-539A-4008-A0C7-E92789EF3200}" destId="{22DE4A22-5113-4EB2-B0E6-FA39313ADC8D}" srcOrd="7" destOrd="0" presId="urn:microsoft.com/office/officeart/2016/7/layout/RepeatingBendingProcessNew"/>
    <dgm:cxn modelId="{74DAA919-7DE7-4582-A9F3-48DBF0F34DF7}" type="presParOf" srcId="{22DE4A22-5113-4EB2-B0E6-FA39313ADC8D}" destId="{E942A29F-0D40-4138-B700-739876776260}" srcOrd="0" destOrd="0" presId="urn:microsoft.com/office/officeart/2016/7/layout/RepeatingBendingProcessNew"/>
    <dgm:cxn modelId="{7CB698E5-4515-4CF0-88C5-3F25DA9C0E7A}" type="presParOf" srcId="{6B1654C2-539A-4008-A0C7-E92789EF3200}" destId="{5B481C4B-4D9B-48DD-9A1A-5F1FAB86716A}" srcOrd="8" destOrd="0" presId="urn:microsoft.com/office/officeart/2016/7/layout/RepeatingBendingProcessNew"/>
    <dgm:cxn modelId="{86A215B4-F4A8-4860-8957-521CF863B516}" type="presParOf" srcId="{6B1654C2-539A-4008-A0C7-E92789EF3200}" destId="{07ED64E9-A7E6-484B-A71F-14F739C6CDCC}" srcOrd="9" destOrd="0" presId="urn:microsoft.com/office/officeart/2016/7/layout/RepeatingBendingProcessNew"/>
    <dgm:cxn modelId="{5B8C085B-179C-4E37-AF65-9B4E4E5FC83E}" type="presParOf" srcId="{07ED64E9-A7E6-484B-A71F-14F739C6CDCC}" destId="{4B4D9CF3-FB88-45E8-9A5A-CC7E59849B0D}" srcOrd="0" destOrd="0" presId="urn:microsoft.com/office/officeart/2016/7/layout/RepeatingBendingProcessNew"/>
    <dgm:cxn modelId="{98F150AB-10CD-460A-8816-ACC58592AC69}" type="presParOf" srcId="{6B1654C2-539A-4008-A0C7-E92789EF3200}" destId="{674D7979-B072-476E-BB56-210939E547A1}"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65284C-909C-4EDC-8EA4-F08C22EA7F11}"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656CABB2-B9D5-4D61-80DC-E4778910E41A}">
      <dgm:prSet/>
      <dgm:spPr/>
      <dgm:t>
        <a:bodyPr/>
        <a:lstStyle/>
        <a:p>
          <a:r>
            <a:rPr lang="en-US" b="1"/>
            <a:t>Why Now?</a:t>
          </a:r>
          <a:endParaRPr lang="en-US"/>
        </a:p>
      </dgm:t>
    </dgm:pt>
    <dgm:pt modelId="{FF4D5F50-B5EB-4474-A141-7E6FE0C25571}" type="parTrans" cxnId="{005CDD89-9A2F-4F7E-A298-2FD411598734}">
      <dgm:prSet/>
      <dgm:spPr/>
      <dgm:t>
        <a:bodyPr/>
        <a:lstStyle/>
        <a:p>
          <a:endParaRPr lang="en-US"/>
        </a:p>
      </dgm:t>
    </dgm:pt>
    <dgm:pt modelId="{AA35DD9A-79D7-4D1B-9EF7-CBE9C6AFC45E}" type="sibTrans" cxnId="{005CDD89-9A2F-4F7E-A298-2FD411598734}">
      <dgm:prSet/>
      <dgm:spPr/>
      <dgm:t>
        <a:bodyPr/>
        <a:lstStyle/>
        <a:p>
          <a:endParaRPr lang="en-US"/>
        </a:p>
      </dgm:t>
    </dgm:pt>
    <dgm:pt modelId="{0BE96FC9-5FCE-4FDB-978C-25F069FB2146}">
      <dgm:prSet/>
      <dgm:spPr/>
      <dgm:t>
        <a:bodyPr/>
        <a:lstStyle/>
        <a:p>
          <a:r>
            <a:rPr lang="en-US" b="1" dirty="0"/>
            <a:t>Multiple Market Trends Are Converging</a:t>
          </a:r>
          <a:endParaRPr lang="en-US" dirty="0"/>
        </a:p>
      </dgm:t>
    </dgm:pt>
    <dgm:pt modelId="{8A6EE029-BE16-4E83-A872-F25FBEEDBBB4}" type="parTrans" cxnId="{F8B6A505-1B16-452B-A334-25A311CF4BDE}">
      <dgm:prSet/>
      <dgm:spPr/>
      <dgm:t>
        <a:bodyPr/>
        <a:lstStyle/>
        <a:p>
          <a:endParaRPr lang="en-US"/>
        </a:p>
      </dgm:t>
    </dgm:pt>
    <dgm:pt modelId="{3F786D42-BFE6-4594-BB61-7AC90117EE6A}" type="sibTrans" cxnId="{F8B6A505-1B16-452B-A334-25A311CF4BDE}">
      <dgm:prSet/>
      <dgm:spPr/>
      <dgm:t>
        <a:bodyPr/>
        <a:lstStyle/>
        <a:p>
          <a:endParaRPr lang="en-US"/>
        </a:p>
      </dgm:t>
    </dgm:pt>
    <dgm:pt modelId="{E93B0095-7636-4807-AC88-65E686FB33C5}">
      <dgm:prSet/>
      <dgm:spPr/>
      <dgm:t>
        <a:bodyPr/>
        <a:lstStyle/>
        <a:p>
          <a:r>
            <a:rPr lang="en-US" b="1"/>
            <a:t>Experiential Marketing Is Surging</a:t>
          </a:r>
          <a:endParaRPr lang="en-US"/>
        </a:p>
      </dgm:t>
    </dgm:pt>
    <dgm:pt modelId="{64ADB67D-1655-4AFA-98B1-5A4CD0C6C657}" type="parTrans" cxnId="{3731943B-32E6-4C10-9083-85BAD361A8E6}">
      <dgm:prSet/>
      <dgm:spPr/>
      <dgm:t>
        <a:bodyPr/>
        <a:lstStyle/>
        <a:p>
          <a:endParaRPr lang="en-US"/>
        </a:p>
      </dgm:t>
    </dgm:pt>
    <dgm:pt modelId="{7E82609F-CD71-4511-9658-F005940BF54D}" type="sibTrans" cxnId="{3731943B-32E6-4C10-9083-85BAD361A8E6}">
      <dgm:prSet/>
      <dgm:spPr/>
      <dgm:t>
        <a:bodyPr/>
        <a:lstStyle/>
        <a:p>
          <a:endParaRPr lang="en-US"/>
        </a:p>
      </dgm:t>
    </dgm:pt>
    <dgm:pt modelId="{B7A2AF42-3304-423F-A51E-F6B526B66B60}">
      <dgm:prSet/>
      <dgm:spPr/>
      <dgm:t>
        <a:bodyPr/>
        <a:lstStyle/>
        <a:p>
          <a:r>
            <a:rPr lang="en-US"/>
            <a:t>Brands are reallocating budgets toward live experiences because consumers increasingly value participation over passive advertising.</a:t>
          </a:r>
        </a:p>
      </dgm:t>
    </dgm:pt>
    <dgm:pt modelId="{DFA7464D-41A2-43C7-AC04-38BD4A8FAB4C}" type="parTrans" cxnId="{3D6AF760-0FFE-47B9-B74B-DF32E3BA8E77}">
      <dgm:prSet/>
      <dgm:spPr/>
      <dgm:t>
        <a:bodyPr/>
        <a:lstStyle/>
        <a:p>
          <a:endParaRPr lang="en-US"/>
        </a:p>
      </dgm:t>
    </dgm:pt>
    <dgm:pt modelId="{9C81C195-91C7-4E12-91DB-9ABCB5DD9F94}" type="sibTrans" cxnId="{3D6AF760-0FFE-47B9-B74B-DF32E3BA8E77}">
      <dgm:prSet/>
      <dgm:spPr/>
      <dgm:t>
        <a:bodyPr/>
        <a:lstStyle/>
        <a:p>
          <a:endParaRPr lang="en-US"/>
        </a:p>
      </dgm:t>
    </dgm:pt>
    <dgm:pt modelId="{7DA94FBA-5CDF-47B7-BBF0-DFE16911EFA7}">
      <dgm:prSet/>
      <dgm:spPr/>
      <dgm:t>
        <a:bodyPr/>
        <a:lstStyle/>
        <a:p>
          <a:r>
            <a:rPr lang="en-US" b="1"/>
            <a:t>Gen Z Spending Power Is Massive</a:t>
          </a:r>
          <a:endParaRPr lang="en-US"/>
        </a:p>
      </dgm:t>
    </dgm:pt>
    <dgm:pt modelId="{76203152-AAE7-4B77-81AB-8C3C4E234C7C}" type="parTrans" cxnId="{C1DB4161-AD98-4B60-8F30-C25A445533B3}">
      <dgm:prSet/>
      <dgm:spPr/>
      <dgm:t>
        <a:bodyPr/>
        <a:lstStyle/>
        <a:p>
          <a:endParaRPr lang="en-US"/>
        </a:p>
      </dgm:t>
    </dgm:pt>
    <dgm:pt modelId="{BBDAE7CC-09CB-49A9-B51D-8805EE06DB21}" type="sibTrans" cxnId="{C1DB4161-AD98-4B60-8F30-C25A445533B3}">
      <dgm:prSet/>
      <dgm:spPr/>
      <dgm:t>
        <a:bodyPr/>
        <a:lstStyle/>
        <a:p>
          <a:endParaRPr lang="en-US"/>
        </a:p>
      </dgm:t>
    </dgm:pt>
    <dgm:pt modelId="{5701F0C0-CF66-4F29-94C7-214C13C248FB}">
      <dgm:prSet/>
      <dgm:spPr/>
      <dgm:t>
        <a:bodyPr/>
        <a:lstStyle/>
        <a:p>
          <a:r>
            <a:rPr lang="en-US" dirty="0"/>
            <a:t>Gen Z and emerging Gen Alpha are shaping purchasing trends in:</a:t>
          </a:r>
        </a:p>
      </dgm:t>
    </dgm:pt>
    <dgm:pt modelId="{B9804509-4110-4751-BC26-CA51E7FB6302}" type="parTrans" cxnId="{4C1D8C27-256A-4E71-931F-B0F251F8B8DE}">
      <dgm:prSet/>
      <dgm:spPr/>
      <dgm:t>
        <a:bodyPr/>
        <a:lstStyle/>
        <a:p>
          <a:endParaRPr lang="en-US"/>
        </a:p>
      </dgm:t>
    </dgm:pt>
    <dgm:pt modelId="{BC3F218A-F981-494F-9C13-5124B1DE5203}" type="sibTrans" cxnId="{4C1D8C27-256A-4E71-931F-B0F251F8B8DE}">
      <dgm:prSet/>
      <dgm:spPr/>
      <dgm:t>
        <a:bodyPr/>
        <a:lstStyle/>
        <a:p>
          <a:endParaRPr lang="en-US"/>
        </a:p>
      </dgm:t>
    </dgm:pt>
    <dgm:pt modelId="{460E22CD-31EB-41A1-AD3A-7D77EDD06019}">
      <dgm:prSet/>
      <dgm:spPr/>
      <dgm:t>
        <a:bodyPr/>
        <a:lstStyle/>
        <a:p>
          <a:r>
            <a:rPr lang="en-US"/>
            <a:t>Fashion</a:t>
          </a:r>
        </a:p>
      </dgm:t>
    </dgm:pt>
    <dgm:pt modelId="{F28DCB49-923D-4372-A9AD-CEBB9179D0D3}" type="parTrans" cxnId="{AD372D43-9604-4140-B9D5-EA2195D3204E}">
      <dgm:prSet/>
      <dgm:spPr/>
      <dgm:t>
        <a:bodyPr/>
        <a:lstStyle/>
        <a:p>
          <a:endParaRPr lang="en-US"/>
        </a:p>
      </dgm:t>
    </dgm:pt>
    <dgm:pt modelId="{BF3601BC-F630-4E60-9081-98F984208AB1}" type="sibTrans" cxnId="{AD372D43-9604-4140-B9D5-EA2195D3204E}">
      <dgm:prSet/>
      <dgm:spPr/>
      <dgm:t>
        <a:bodyPr/>
        <a:lstStyle/>
        <a:p>
          <a:endParaRPr lang="en-US"/>
        </a:p>
      </dgm:t>
    </dgm:pt>
    <dgm:pt modelId="{A51026E7-31DB-4BB6-834D-CED754686A02}">
      <dgm:prSet/>
      <dgm:spPr/>
      <dgm:t>
        <a:bodyPr/>
        <a:lstStyle/>
        <a:p>
          <a:r>
            <a:rPr lang="en-US"/>
            <a:t>Gaming</a:t>
          </a:r>
        </a:p>
      </dgm:t>
    </dgm:pt>
    <dgm:pt modelId="{D6AACF22-A33D-44C1-983C-2315E110B81E}" type="parTrans" cxnId="{8B1F1C01-EACA-4225-8B38-F21BC70B05C1}">
      <dgm:prSet/>
      <dgm:spPr/>
      <dgm:t>
        <a:bodyPr/>
        <a:lstStyle/>
        <a:p>
          <a:endParaRPr lang="en-US"/>
        </a:p>
      </dgm:t>
    </dgm:pt>
    <dgm:pt modelId="{4AFB18EF-CE3F-4A09-A81C-0984289B374A}" type="sibTrans" cxnId="{8B1F1C01-EACA-4225-8B38-F21BC70B05C1}">
      <dgm:prSet/>
      <dgm:spPr/>
      <dgm:t>
        <a:bodyPr/>
        <a:lstStyle/>
        <a:p>
          <a:endParaRPr lang="en-US"/>
        </a:p>
      </dgm:t>
    </dgm:pt>
    <dgm:pt modelId="{444A7354-8989-4880-82CE-BB569572EAED}">
      <dgm:prSet/>
      <dgm:spPr/>
      <dgm:t>
        <a:bodyPr/>
        <a:lstStyle/>
        <a:p>
          <a:r>
            <a:rPr lang="en-US"/>
            <a:t>Beauty</a:t>
          </a:r>
        </a:p>
      </dgm:t>
    </dgm:pt>
    <dgm:pt modelId="{1048D4CB-B91E-4006-AA29-AE79C7E4A3DF}" type="parTrans" cxnId="{24F499F5-F70E-4B0A-A5DB-40555ACD2F9B}">
      <dgm:prSet/>
      <dgm:spPr/>
      <dgm:t>
        <a:bodyPr/>
        <a:lstStyle/>
        <a:p>
          <a:endParaRPr lang="en-US"/>
        </a:p>
      </dgm:t>
    </dgm:pt>
    <dgm:pt modelId="{C8C7E610-4B06-430C-9E1A-0F3E42A35EF3}" type="sibTrans" cxnId="{24F499F5-F70E-4B0A-A5DB-40555ACD2F9B}">
      <dgm:prSet/>
      <dgm:spPr/>
      <dgm:t>
        <a:bodyPr/>
        <a:lstStyle/>
        <a:p>
          <a:endParaRPr lang="en-US"/>
        </a:p>
      </dgm:t>
    </dgm:pt>
    <dgm:pt modelId="{29C5BB77-32B5-43FD-8CE7-567189BB0221}">
      <dgm:prSet/>
      <dgm:spPr/>
      <dgm:t>
        <a:bodyPr/>
        <a:lstStyle/>
        <a:p>
          <a:r>
            <a:rPr lang="en-US"/>
            <a:t>Consumer technology</a:t>
          </a:r>
        </a:p>
      </dgm:t>
    </dgm:pt>
    <dgm:pt modelId="{63E021B5-CD04-497A-B965-C2D17EBCADE2}" type="parTrans" cxnId="{D3E486F0-B594-4E2C-A455-D820F320D9D8}">
      <dgm:prSet/>
      <dgm:spPr/>
      <dgm:t>
        <a:bodyPr/>
        <a:lstStyle/>
        <a:p>
          <a:endParaRPr lang="en-US"/>
        </a:p>
      </dgm:t>
    </dgm:pt>
    <dgm:pt modelId="{4EFE4F56-A37D-4D9C-A190-E1AC1C8C47CF}" type="sibTrans" cxnId="{D3E486F0-B594-4E2C-A455-D820F320D9D8}">
      <dgm:prSet/>
      <dgm:spPr/>
      <dgm:t>
        <a:bodyPr/>
        <a:lstStyle/>
        <a:p>
          <a:endParaRPr lang="en-US"/>
        </a:p>
      </dgm:t>
    </dgm:pt>
    <dgm:pt modelId="{FF387EFE-D0E9-4CBB-89F5-DAAE5A43285A}">
      <dgm:prSet/>
      <dgm:spPr/>
      <dgm:t>
        <a:bodyPr/>
        <a:lstStyle/>
        <a:p>
          <a:r>
            <a:rPr lang="en-US"/>
            <a:t>Entertainment</a:t>
          </a:r>
        </a:p>
      </dgm:t>
    </dgm:pt>
    <dgm:pt modelId="{4AA9FEAF-445B-4727-AE05-31647FA928CA}" type="parTrans" cxnId="{3FB8FF82-20B8-446B-9F6E-A4C9A330B93A}">
      <dgm:prSet/>
      <dgm:spPr/>
      <dgm:t>
        <a:bodyPr/>
        <a:lstStyle/>
        <a:p>
          <a:endParaRPr lang="en-US"/>
        </a:p>
      </dgm:t>
    </dgm:pt>
    <dgm:pt modelId="{08DE581B-EB7F-488C-9B5B-89C2B0D72CF9}" type="sibTrans" cxnId="{3FB8FF82-20B8-446B-9F6E-A4C9A330B93A}">
      <dgm:prSet/>
      <dgm:spPr/>
      <dgm:t>
        <a:bodyPr/>
        <a:lstStyle/>
        <a:p>
          <a:endParaRPr lang="en-US"/>
        </a:p>
      </dgm:t>
    </dgm:pt>
    <dgm:pt modelId="{0D020447-C62E-4517-A235-5FE96CCCE3A4}">
      <dgm:prSet/>
      <dgm:spPr/>
      <dgm:t>
        <a:bodyPr/>
        <a:lstStyle/>
        <a:p>
          <a:r>
            <a:rPr lang="en-US"/>
            <a:t>Food &amp; beverage</a:t>
          </a:r>
        </a:p>
      </dgm:t>
    </dgm:pt>
    <dgm:pt modelId="{69637B46-4640-4A3E-A599-E10C4ED70814}" type="parTrans" cxnId="{60F67099-BB1C-4836-BF38-ACC7C1B6F866}">
      <dgm:prSet/>
      <dgm:spPr/>
      <dgm:t>
        <a:bodyPr/>
        <a:lstStyle/>
        <a:p>
          <a:endParaRPr lang="en-US"/>
        </a:p>
      </dgm:t>
    </dgm:pt>
    <dgm:pt modelId="{C0FF93A5-FBFD-43AD-ACCB-D1CA21EF0BF3}" type="sibTrans" cxnId="{60F67099-BB1C-4836-BF38-ACC7C1B6F866}">
      <dgm:prSet/>
      <dgm:spPr/>
      <dgm:t>
        <a:bodyPr/>
        <a:lstStyle/>
        <a:p>
          <a:endParaRPr lang="en-US"/>
        </a:p>
      </dgm:t>
    </dgm:pt>
    <dgm:pt modelId="{00AA361B-0639-49E9-A483-C3419B96B10F}">
      <dgm:prSet/>
      <dgm:spPr/>
      <dgm:t>
        <a:bodyPr/>
        <a:lstStyle/>
        <a:p>
          <a:r>
            <a:rPr lang="en-US"/>
            <a:t>Social commerce</a:t>
          </a:r>
        </a:p>
      </dgm:t>
    </dgm:pt>
    <dgm:pt modelId="{3E5E20CB-8EFA-4755-921F-216305A79F61}" type="parTrans" cxnId="{67B0DEFD-D475-4B4A-AA50-B7AEFBB9CEB3}">
      <dgm:prSet/>
      <dgm:spPr/>
      <dgm:t>
        <a:bodyPr/>
        <a:lstStyle/>
        <a:p>
          <a:endParaRPr lang="en-US"/>
        </a:p>
      </dgm:t>
    </dgm:pt>
    <dgm:pt modelId="{503A8260-6E03-4BBD-BC1B-2A7AA655329D}" type="sibTrans" cxnId="{67B0DEFD-D475-4B4A-AA50-B7AEFBB9CEB3}">
      <dgm:prSet/>
      <dgm:spPr/>
      <dgm:t>
        <a:bodyPr/>
        <a:lstStyle/>
        <a:p>
          <a:endParaRPr lang="en-US"/>
        </a:p>
      </dgm:t>
    </dgm:pt>
    <dgm:pt modelId="{AD4C0538-3DBC-4CBB-8852-055D93CF6649}">
      <dgm:prSet/>
      <dgm:spPr/>
      <dgm:t>
        <a:bodyPr/>
        <a:lstStyle/>
        <a:p>
          <a:r>
            <a:rPr lang="en-US" b="1"/>
            <a:t>Brands Need First-Party Consumer Relationships</a:t>
          </a:r>
          <a:endParaRPr lang="en-US"/>
        </a:p>
      </dgm:t>
    </dgm:pt>
    <dgm:pt modelId="{B8CE352F-D7D4-4EE8-8A2A-E4E7D2327CEF}" type="parTrans" cxnId="{2EFF7C55-26E4-4ED0-AEF9-0DABCCB4C180}">
      <dgm:prSet/>
      <dgm:spPr/>
      <dgm:t>
        <a:bodyPr/>
        <a:lstStyle/>
        <a:p>
          <a:endParaRPr lang="en-US"/>
        </a:p>
      </dgm:t>
    </dgm:pt>
    <dgm:pt modelId="{D1CE338E-FA67-4DBD-B032-2221D1082839}" type="sibTrans" cxnId="{2EFF7C55-26E4-4ED0-AEF9-0DABCCB4C180}">
      <dgm:prSet/>
      <dgm:spPr/>
      <dgm:t>
        <a:bodyPr/>
        <a:lstStyle/>
        <a:p>
          <a:endParaRPr lang="en-US"/>
        </a:p>
      </dgm:t>
    </dgm:pt>
    <dgm:pt modelId="{E318A937-4B57-4039-BFC7-2EA2ADC97AF5}">
      <dgm:prSet/>
      <dgm:spPr/>
      <dgm:t>
        <a:bodyPr/>
        <a:lstStyle/>
        <a:p>
          <a:r>
            <a:rPr lang="en-US" dirty="0"/>
            <a:t>As digital privacy rules tighten and ad targeting becomes more difficult, brands are actively seeking direct engagement channels.</a:t>
          </a:r>
        </a:p>
      </dgm:t>
    </dgm:pt>
    <dgm:pt modelId="{E64ED5A8-638C-4C43-BFA9-32E5674DD25B}" type="parTrans" cxnId="{2B795BBA-990C-4F03-839B-807BE772243B}">
      <dgm:prSet/>
      <dgm:spPr/>
      <dgm:t>
        <a:bodyPr/>
        <a:lstStyle/>
        <a:p>
          <a:endParaRPr lang="en-US"/>
        </a:p>
      </dgm:t>
    </dgm:pt>
    <dgm:pt modelId="{E28E9B0F-59A5-4965-9BB7-5CFE98F1BEF9}" type="sibTrans" cxnId="{2B795BBA-990C-4F03-839B-807BE772243B}">
      <dgm:prSet/>
      <dgm:spPr/>
      <dgm:t>
        <a:bodyPr/>
        <a:lstStyle/>
        <a:p>
          <a:endParaRPr lang="en-US"/>
        </a:p>
      </dgm:t>
    </dgm:pt>
    <dgm:pt modelId="{94FC1359-714F-4C5B-9F5B-4065C537BFF3}">
      <dgm:prSet/>
      <dgm:spPr/>
      <dgm:t>
        <a:bodyPr/>
        <a:lstStyle/>
        <a:p>
          <a:r>
            <a:rPr lang="en-US" b="1"/>
            <a:t>Youth Culture Is Driving Mainstream Consumer Trends</a:t>
          </a:r>
          <a:endParaRPr lang="en-US"/>
        </a:p>
      </dgm:t>
    </dgm:pt>
    <dgm:pt modelId="{8B046D14-3EB3-4CA7-9A6F-DEE6A939A83D}" type="parTrans" cxnId="{3FBB7AE0-B7E5-4A39-86D8-297A4C7613BB}">
      <dgm:prSet/>
      <dgm:spPr/>
      <dgm:t>
        <a:bodyPr/>
        <a:lstStyle/>
        <a:p>
          <a:endParaRPr lang="en-US"/>
        </a:p>
      </dgm:t>
    </dgm:pt>
    <dgm:pt modelId="{B4A3B7DF-12B6-45CC-B18A-D756A0804B51}" type="sibTrans" cxnId="{3FBB7AE0-B7E5-4A39-86D8-297A4C7613BB}">
      <dgm:prSet/>
      <dgm:spPr/>
      <dgm:t>
        <a:bodyPr/>
        <a:lstStyle/>
        <a:p>
          <a:endParaRPr lang="en-US"/>
        </a:p>
      </dgm:t>
    </dgm:pt>
    <dgm:pt modelId="{A0D3F922-E2D5-4AB8-B7C7-85B94AEB2D1E}">
      <dgm:prSet/>
      <dgm:spPr/>
      <dgm:t>
        <a:bodyPr/>
        <a:lstStyle/>
        <a:p>
          <a:r>
            <a:rPr lang="en-US"/>
            <a:t>Teen-driven social trends now influence national purchasing behavior faster than traditional advertising channels.</a:t>
          </a:r>
        </a:p>
      </dgm:t>
    </dgm:pt>
    <dgm:pt modelId="{27650307-2BA7-40B1-AE2F-25B049D81BAF}" type="parTrans" cxnId="{EEE4CF01-0CB7-42A7-9F05-A89D7F7ED696}">
      <dgm:prSet/>
      <dgm:spPr/>
      <dgm:t>
        <a:bodyPr/>
        <a:lstStyle/>
        <a:p>
          <a:endParaRPr lang="en-US"/>
        </a:p>
      </dgm:t>
    </dgm:pt>
    <dgm:pt modelId="{A39E2D21-A2E1-45B3-96FC-978718A7F472}" type="sibTrans" cxnId="{EEE4CF01-0CB7-42A7-9F05-A89D7F7ED696}">
      <dgm:prSet/>
      <dgm:spPr/>
      <dgm:t>
        <a:bodyPr/>
        <a:lstStyle/>
        <a:p>
          <a:endParaRPr lang="en-US"/>
        </a:p>
      </dgm:t>
    </dgm:pt>
    <dgm:pt modelId="{814D3FB5-DF6B-4C29-B8E3-BC7CB810FD25}">
      <dgm:prSet/>
      <dgm:spPr/>
      <dgm:t>
        <a:bodyPr/>
        <a:lstStyle/>
        <a:p>
          <a:r>
            <a:rPr lang="en-US" b="1"/>
            <a:t>There Is No National Market Leader</a:t>
          </a:r>
          <a:endParaRPr lang="en-US"/>
        </a:p>
      </dgm:t>
    </dgm:pt>
    <dgm:pt modelId="{627948B7-8A38-4F29-8FB3-D51E7F5AA3E7}" type="parTrans" cxnId="{D9E377AB-06C7-4BF3-9C17-2BEFAF43D45F}">
      <dgm:prSet/>
      <dgm:spPr/>
      <dgm:t>
        <a:bodyPr/>
        <a:lstStyle/>
        <a:p>
          <a:endParaRPr lang="en-US"/>
        </a:p>
      </dgm:t>
    </dgm:pt>
    <dgm:pt modelId="{D0702A84-8D96-4901-B62D-8DC05924235D}" type="sibTrans" cxnId="{D9E377AB-06C7-4BF3-9C17-2BEFAF43D45F}">
      <dgm:prSet/>
      <dgm:spPr/>
      <dgm:t>
        <a:bodyPr/>
        <a:lstStyle/>
        <a:p>
          <a:endParaRPr lang="en-US"/>
        </a:p>
      </dgm:t>
    </dgm:pt>
    <dgm:pt modelId="{1F2CA6D6-708D-4315-A333-1E7B8A40DBF8}">
      <dgm:prSet/>
      <dgm:spPr/>
      <dgm:t>
        <a:bodyPr/>
        <a:lstStyle/>
        <a:p>
          <a:r>
            <a:rPr lang="en-US"/>
            <a:t>Despite the size of the opportunity, there is currently no scaled, recurring, business-to-consumer expo platform dedicated exclusively to the American teen market.</a:t>
          </a:r>
        </a:p>
      </dgm:t>
    </dgm:pt>
    <dgm:pt modelId="{071BE07F-DCD4-4176-8E3E-B73F445F636F}" type="parTrans" cxnId="{A621CDBA-CF51-4FB1-967E-2708A954DBA8}">
      <dgm:prSet/>
      <dgm:spPr/>
      <dgm:t>
        <a:bodyPr/>
        <a:lstStyle/>
        <a:p>
          <a:endParaRPr lang="en-US"/>
        </a:p>
      </dgm:t>
    </dgm:pt>
    <dgm:pt modelId="{A5737F62-3A2C-4335-86F5-CEF8A4E31277}" type="sibTrans" cxnId="{A621CDBA-CF51-4FB1-967E-2708A954DBA8}">
      <dgm:prSet/>
      <dgm:spPr/>
      <dgm:t>
        <a:bodyPr/>
        <a:lstStyle/>
        <a:p>
          <a:endParaRPr lang="en-US"/>
        </a:p>
      </dgm:t>
    </dgm:pt>
    <dgm:pt modelId="{DF84F69B-58FD-4CF6-96FC-8892693A28EE}" type="pres">
      <dgm:prSet presAssocID="{B565284C-909C-4EDC-8EA4-F08C22EA7F11}" presName="diagram" presStyleCnt="0">
        <dgm:presLayoutVars>
          <dgm:dir/>
          <dgm:resizeHandles val="exact"/>
        </dgm:presLayoutVars>
      </dgm:prSet>
      <dgm:spPr/>
    </dgm:pt>
    <dgm:pt modelId="{CDC9EAA9-22F2-4961-82B9-75286D391A74}" type="pres">
      <dgm:prSet presAssocID="{656CABB2-B9D5-4D61-80DC-E4778910E41A}" presName="node" presStyleLbl="node1" presStyleIdx="0" presStyleCnt="12">
        <dgm:presLayoutVars>
          <dgm:bulletEnabled val="1"/>
        </dgm:presLayoutVars>
      </dgm:prSet>
      <dgm:spPr/>
    </dgm:pt>
    <dgm:pt modelId="{B0684309-F6AA-4FA4-ADE4-E2EBE39725D4}" type="pres">
      <dgm:prSet presAssocID="{AA35DD9A-79D7-4D1B-9EF7-CBE9C6AFC45E}" presName="sibTrans" presStyleCnt="0"/>
      <dgm:spPr/>
    </dgm:pt>
    <dgm:pt modelId="{FEC82BEB-BBCC-4835-B9D4-B8EE10B564BA}" type="pres">
      <dgm:prSet presAssocID="{0BE96FC9-5FCE-4FDB-978C-25F069FB2146}" presName="node" presStyleLbl="node1" presStyleIdx="1" presStyleCnt="12">
        <dgm:presLayoutVars>
          <dgm:bulletEnabled val="1"/>
        </dgm:presLayoutVars>
      </dgm:prSet>
      <dgm:spPr/>
    </dgm:pt>
    <dgm:pt modelId="{A9101A93-E1BA-4A34-B70C-A62E088E925E}" type="pres">
      <dgm:prSet presAssocID="{3F786D42-BFE6-4594-BB61-7AC90117EE6A}" presName="sibTrans" presStyleCnt="0"/>
      <dgm:spPr/>
    </dgm:pt>
    <dgm:pt modelId="{054D7503-6CF2-4180-AEB9-FD80B019B911}" type="pres">
      <dgm:prSet presAssocID="{E93B0095-7636-4807-AC88-65E686FB33C5}" presName="node" presStyleLbl="node1" presStyleIdx="2" presStyleCnt="12">
        <dgm:presLayoutVars>
          <dgm:bulletEnabled val="1"/>
        </dgm:presLayoutVars>
      </dgm:prSet>
      <dgm:spPr/>
    </dgm:pt>
    <dgm:pt modelId="{8304E8F0-CF9C-4D69-B01F-5D8E5CB4BB80}" type="pres">
      <dgm:prSet presAssocID="{7E82609F-CD71-4511-9658-F005940BF54D}" presName="sibTrans" presStyleCnt="0"/>
      <dgm:spPr/>
    </dgm:pt>
    <dgm:pt modelId="{24042A2C-4023-436A-94BA-F5357E15BD95}" type="pres">
      <dgm:prSet presAssocID="{B7A2AF42-3304-423F-A51E-F6B526B66B60}" presName="node" presStyleLbl="node1" presStyleIdx="3" presStyleCnt="12">
        <dgm:presLayoutVars>
          <dgm:bulletEnabled val="1"/>
        </dgm:presLayoutVars>
      </dgm:prSet>
      <dgm:spPr/>
    </dgm:pt>
    <dgm:pt modelId="{058204BE-E1A0-4D31-AC76-7C679EE60DA0}" type="pres">
      <dgm:prSet presAssocID="{9C81C195-91C7-4E12-91DB-9ABCB5DD9F94}" presName="sibTrans" presStyleCnt="0"/>
      <dgm:spPr/>
    </dgm:pt>
    <dgm:pt modelId="{30FABAD6-6D9B-4A6B-AD34-C36DB23EA659}" type="pres">
      <dgm:prSet presAssocID="{7DA94FBA-5CDF-47B7-BBF0-DFE16911EFA7}" presName="node" presStyleLbl="node1" presStyleIdx="4" presStyleCnt="12">
        <dgm:presLayoutVars>
          <dgm:bulletEnabled val="1"/>
        </dgm:presLayoutVars>
      </dgm:prSet>
      <dgm:spPr/>
    </dgm:pt>
    <dgm:pt modelId="{6A1A6722-EA55-42FC-A13A-A958475BB108}" type="pres">
      <dgm:prSet presAssocID="{BBDAE7CC-09CB-49A9-B51D-8805EE06DB21}" presName="sibTrans" presStyleCnt="0"/>
      <dgm:spPr/>
    </dgm:pt>
    <dgm:pt modelId="{E650D409-E5D6-49D5-8B50-CA90DDD781EA}" type="pres">
      <dgm:prSet presAssocID="{5701F0C0-CF66-4F29-94C7-214C13C248FB}" presName="node" presStyleLbl="node1" presStyleIdx="5" presStyleCnt="12">
        <dgm:presLayoutVars>
          <dgm:bulletEnabled val="1"/>
        </dgm:presLayoutVars>
      </dgm:prSet>
      <dgm:spPr/>
    </dgm:pt>
    <dgm:pt modelId="{954D808E-ACE4-47C0-89FD-F80487C0BC37}" type="pres">
      <dgm:prSet presAssocID="{BC3F218A-F981-494F-9C13-5124B1DE5203}" presName="sibTrans" presStyleCnt="0"/>
      <dgm:spPr/>
    </dgm:pt>
    <dgm:pt modelId="{8858A7F6-3723-4BCC-B7E5-36893E03C57F}" type="pres">
      <dgm:prSet presAssocID="{AD4C0538-3DBC-4CBB-8852-055D93CF6649}" presName="node" presStyleLbl="node1" presStyleIdx="6" presStyleCnt="12">
        <dgm:presLayoutVars>
          <dgm:bulletEnabled val="1"/>
        </dgm:presLayoutVars>
      </dgm:prSet>
      <dgm:spPr/>
    </dgm:pt>
    <dgm:pt modelId="{6C7A3A01-65C4-45BB-9CB7-E322D190A09F}" type="pres">
      <dgm:prSet presAssocID="{D1CE338E-FA67-4DBD-B032-2221D1082839}" presName="sibTrans" presStyleCnt="0"/>
      <dgm:spPr/>
    </dgm:pt>
    <dgm:pt modelId="{007CE53A-7036-45B2-B11F-C9CDC505000A}" type="pres">
      <dgm:prSet presAssocID="{E318A937-4B57-4039-BFC7-2EA2ADC97AF5}" presName="node" presStyleLbl="node1" presStyleIdx="7" presStyleCnt="12">
        <dgm:presLayoutVars>
          <dgm:bulletEnabled val="1"/>
        </dgm:presLayoutVars>
      </dgm:prSet>
      <dgm:spPr/>
    </dgm:pt>
    <dgm:pt modelId="{339D5180-F34B-4777-B304-5B9859083F17}" type="pres">
      <dgm:prSet presAssocID="{E28E9B0F-59A5-4965-9BB7-5CFE98F1BEF9}" presName="sibTrans" presStyleCnt="0"/>
      <dgm:spPr/>
    </dgm:pt>
    <dgm:pt modelId="{29131BA7-2FC6-41E9-8BC8-09158637E64D}" type="pres">
      <dgm:prSet presAssocID="{94FC1359-714F-4C5B-9F5B-4065C537BFF3}" presName="node" presStyleLbl="node1" presStyleIdx="8" presStyleCnt="12">
        <dgm:presLayoutVars>
          <dgm:bulletEnabled val="1"/>
        </dgm:presLayoutVars>
      </dgm:prSet>
      <dgm:spPr/>
    </dgm:pt>
    <dgm:pt modelId="{3846E79E-DD65-476D-AD47-B1E97EC2E9B7}" type="pres">
      <dgm:prSet presAssocID="{B4A3B7DF-12B6-45CC-B18A-D756A0804B51}" presName="sibTrans" presStyleCnt="0"/>
      <dgm:spPr/>
    </dgm:pt>
    <dgm:pt modelId="{B56B89B4-6E3F-4630-A48A-D16FA387EE1C}" type="pres">
      <dgm:prSet presAssocID="{A0D3F922-E2D5-4AB8-B7C7-85B94AEB2D1E}" presName="node" presStyleLbl="node1" presStyleIdx="9" presStyleCnt="12">
        <dgm:presLayoutVars>
          <dgm:bulletEnabled val="1"/>
        </dgm:presLayoutVars>
      </dgm:prSet>
      <dgm:spPr/>
    </dgm:pt>
    <dgm:pt modelId="{0B365046-E07D-4050-B7AF-F252A1DDA609}" type="pres">
      <dgm:prSet presAssocID="{A39E2D21-A2E1-45B3-96FC-978718A7F472}" presName="sibTrans" presStyleCnt="0"/>
      <dgm:spPr/>
    </dgm:pt>
    <dgm:pt modelId="{6299499A-5A36-4DA6-A530-EC7FFCBF0FC3}" type="pres">
      <dgm:prSet presAssocID="{814D3FB5-DF6B-4C29-B8E3-BC7CB810FD25}" presName="node" presStyleLbl="node1" presStyleIdx="10" presStyleCnt="12">
        <dgm:presLayoutVars>
          <dgm:bulletEnabled val="1"/>
        </dgm:presLayoutVars>
      </dgm:prSet>
      <dgm:spPr/>
    </dgm:pt>
    <dgm:pt modelId="{9D32ACB7-FB51-4FF3-B3AE-6B1E7C266A6C}" type="pres">
      <dgm:prSet presAssocID="{D0702A84-8D96-4901-B62D-8DC05924235D}" presName="sibTrans" presStyleCnt="0"/>
      <dgm:spPr/>
    </dgm:pt>
    <dgm:pt modelId="{0466B4D7-FA12-4866-B77C-207DA8E0C270}" type="pres">
      <dgm:prSet presAssocID="{1F2CA6D6-708D-4315-A333-1E7B8A40DBF8}" presName="node" presStyleLbl="node1" presStyleIdx="11" presStyleCnt="12">
        <dgm:presLayoutVars>
          <dgm:bulletEnabled val="1"/>
        </dgm:presLayoutVars>
      </dgm:prSet>
      <dgm:spPr/>
    </dgm:pt>
  </dgm:ptLst>
  <dgm:cxnLst>
    <dgm:cxn modelId="{8B1F1C01-EACA-4225-8B38-F21BC70B05C1}" srcId="{5701F0C0-CF66-4F29-94C7-214C13C248FB}" destId="{A51026E7-31DB-4BB6-834D-CED754686A02}" srcOrd="1" destOrd="0" parTransId="{D6AACF22-A33D-44C1-983C-2315E110B81E}" sibTransId="{4AFB18EF-CE3F-4A09-A81C-0984289B374A}"/>
    <dgm:cxn modelId="{EEE4CF01-0CB7-42A7-9F05-A89D7F7ED696}" srcId="{B565284C-909C-4EDC-8EA4-F08C22EA7F11}" destId="{A0D3F922-E2D5-4AB8-B7C7-85B94AEB2D1E}" srcOrd="9" destOrd="0" parTransId="{27650307-2BA7-40B1-AE2F-25B049D81BAF}" sibTransId="{A39E2D21-A2E1-45B3-96FC-978718A7F472}"/>
    <dgm:cxn modelId="{62285A02-5356-4F86-89C6-137C6BF98DC0}" type="presOf" srcId="{656CABB2-B9D5-4D61-80DC-E4778910E41A}" destId="{CDC9EAA9-22F2-4961-82B9-75286D391A74}" srcOrd="0" destOrd="0" presId="urn:microsoft.com/office/officeart/2005/8/layout/default"/>
    <dgm:cxn modelId="{F8B6A505-1B16-452B-A334-25A311CF4BDE}" srcId="{B565284C-909C-4EDC-8EA4-F08C22EA7F11}" destId="{0BE96FC9-5FCE-4FDB-978C-25F069FB2146}" srcOrd="1" destOrd="0" parTransId="{8A6EE029-BE16-4E83-A872-F25FBEEDBBB4}" sibTransId="{3F786D42-BFE6-4594-BB61-7AC90117EE6A}"/>
    <dgm:cxn modelId="{5854861B-C4F8-484D-A830-0DFAC84B1B79}" type="presOf" srcId="{1F2CA6D6-708D-4315-A333-1E7B8A40DBF8}" destId="{0466B4D7-FA12-4866-B77C-207DA8E0C270}" srcOrd="0" destOrd="0" presId="urn:microsoft.com/office/officeart/2005/8/layout/default"/>
    <dgm:cxn modelId="{AA595A25-CEE8-4BC6-9752-9F5A9BD4766B}" type="presOf" srcId="{5701F0C0-CF66-4F29-94C7-214C13C248FB}" destId="{E650D409-E5D6-49D5-8B50-CA90DDD781EA}" srcOrd="0" destOrd="0" presId="urn:microsoft.com/office/officeart/2005/8/layout/default"/>
    <dgm:cxn modelId="{4C1D8C27-256A-4E71-931F-B0F251F8B8DE}" srcId="{B565284C-909C-4EDC-8EA4-F08C22EA7F11}" destId="{5701F0C0-CF66-4F29-94C7-214C13C248FB}" srcOrd="5" destOrd="0" parTransId="{B9804509-4110-4751-BC26-CA51E7FB6302}" sibTransId="{BC3F218A-F981-494F-9C13-5124B1DE5203}"/>
    <dgm:cxn modelId="{BB667536-9D86-4820-96A3-1ADF63F21D05}" type="presOf" srcId="{0D020447-C62E-4517-A235-5FE96CCCE3A4}" destId="{E650D409-E5D6-49D5-8B50-CA90DDD781EA}" srcOrd="0" destOrd="6" presId="urn:microsoft.com/office/officeart/2005/8/layout/default"/>
    <dgm:cxn modelId="{3731943B-32E6-4C10-9083-85BAD361A8E6}" srcId="{B565284C-909C-4EDC-8EA4-F08C22EA7F11}" destId="{E93B0095-7636-4807-AC88-65E686FB33C5}" srcOrd="2" destOrd="0" parTransId="{64ADB67D-1655-4AFA-98B1-5A4CD0C6C657}" sibTransId="{7E82609F-CD71-4511-9658-F005940BF54D}"/>
    <dgm:cxn modelId="{3D6AF760-0FFE-47B9-B74B-DF32E3BA8E77}" srcId="{B565284C-909C-4EDC-8EA4-F08C22EA7F11}" destId="{B7A2AF42-3304-423F-A51E-F6B526B66B60}" srcOrd="3" destOrd="0" parTransId="{DFA7464D-41A2-43C7-AC04-38BD4A8FAB4C}" sibTransId="{9C81C195-91C7-4E12-91DB-9ABCB5DD9F94}"/>
    <dgm:cxn modelId="{C1DB4161-AD98-4B60-8F30-C25A445533B3}" srcId="{B565284C-909C-4EDC-8EA4-F08C22EA7F11}" destId="{7DA94FBA-5CDF-47B7-BBF0-DFE16911EFA7}" srcOrd="4" destOrd="0" parTransId="{76203152-AAE7-4B77-81AB-8C3C4E234C7C}" sibTransId="{BBDAE7CC-09CB-49A9-B51D-8805EE06DB21}"/>
    <dgm:cxn modelId="{AD372D43-9604-4140-B9D5-EA2195D3204E}" srcId="{5701F0C0-CF66-4F29-94C7-214C13C248FB}" destId="{460E22CD-31EB-41A1-AD3A-7D77EDD06019}" srcOrd="0" destOrd="0" parTransId="{F28DCB49-923D-4372-A9AD-CEBB9179D0D3}" sibTransId="{BF3601BC-F630-4E60-9081-98F984208AB1}"/>
    <dgm:cxn modelId="{D2506669-07A3-418B-9A02-7C4FC72FEE5A}" type="presOf" srcId="{00AA361B-0639-49E9-A483-C3419B96B10F}" destId="{E650D409-E5D6-49D5-8B50-CA90DDD781EA}" srcOrd="0" destOrd="7" presId="urn:microsoft.com/office/officeart/2005/8/layout/default"/>
    <dgm:cxn modelId="{7D17F649-C8FA-42F5-945A-C3C1E04CA51A}" type="presOf" srcId="{E318A937-4B57-4039-BFC7-2EA2ADC97AF5}" destId="{007CE53A-7036-45B2-B11F-C9CDC505000A}" srcOrd="0" destOrd="0" presId="urn:microsoft.com/office/officeart/2005/8/layout/default"/>
    <dgm:cxn modelId="{67A9446D-8DF7-4084-8B90-EEE31994FF51}" type="presOf" srcId="{7DA94FBA-5CDF-47B7-BBF0-DFE16911EFA7}" destId="{30FABAD6-6D9B-4A6B-AD34-C36DB23EA659}" srcOrd="0" destOrd="0" presId="urn:microsoft.com/office/officeart/2005/8/layout/default"/>
    <dgm:cxn modelId="{C6ED914F-59D0-4AFC-B287-138111E1D468}" type="presOf" srcId="{29C5BB77-32B5-43FD-8CE7-567189BB0221}" destId="{E650D409-E5D6-49D5-8B50-CA90DDD781EA}" srcOrd="0" destOrd="4" presId="urn:microsoft.com/office/officeart/2005/8/layout/default"/>
    <dgm:cxn modelId="{2EFF7C55-26E4-4ED0-AEF9-0DABCCB4C180}" srcId="{B565284C-909C-4EDC-8EA4-F08C22EA7F11}" destId="{AD4C0538-3DBC-4CBB-8852-055D93CF6649}" srcOrd="6" destOrd="0" parTransId="{B8CE352F-D7D4-4EE8-8A2A-E4E7D2327CEF}" sibTransId="{D1CE338E-FA67-4DBD-B032-2221D1082839}"/>
    <dgm:cxn modelId="{3FB8FF82-20B8-446B-9F6E-A4C9A330B93A}" srcId="{5701F0C0-CF66-4F29-94C7-214C13C248FB}" destId="{FF387EFE-D0E9-4CBB-89F5-DAAE5A43285A}" srcOrd="4" destOrd="0" parTransId="{4AA9FEAF-445B-4727-AE05-31647FA928CA}" sibTransId="{08DE581B-EB7F-488C-9B5B-89C2B0D72CF9}"/>
    <dgm:cxn modelId="{005CDD89-9A2F-4F7E-A298-2FD411598734}" srcId="{B565284C-909C-4EDC-8EA4-F08C22EA7F11}" destId="{656CABB2-B9D5-4D61-80DC-E4778910E41A}" srcOrd="0" destOrd="0" parTransId="{FF4D5F50-B5EB-4474-A141-7E6FE0C25571}" sibTransId="{AA35DD9A-79D7-4D1B-9EF7-CBE9C6AFC45E}"/>
    <dgm:cxn modelId="{FD5CA38F-E964-4C96-99C2-4240D9F630D8}" type="presOf" srcId="{AD4C0538-3DBC-4CBB-8852-055D93CF6649}" destId="{8858A7F6-3723-4BCC-B7E5-36893E03C57F}" srcOrd="0" destOrd="0" presId="urn:microsoft.com/office/officeart/2005/8/layout/default"/>
    <dgm:cxn modelId="{60F67099-BB1C-4836-BF38-ACC7C1B6F866}" srcId="{5701F0C0-CF66-4F29-94C7-214C13C248FB}" destId="{0D020447-C62E-4517-A235-5FE96CCCE3A4}" srcOrd="5" destOrd="0" parTransId="{69637B46-4640-4A3E-A599-E10C4ED70814}" sibTransId="{C0FF93A5-FBFD-43AD-ACCB-D1CA21EF0BF3}"/>
    <dgm:cxn modelId="{15CB229A-E867-417E-A788-3FDAC87916FA}" type="presOf" srcId="{94FC1359-714F-4C5B-9F5B-4065C537BFF3}" destId="{29131BA7-2FC6-41E9-8BC8-09158637E64D}" srcOrd="0" destOrd="0" presId="urn:microsoft.com/office/officeart/2005/8/layout/default"/>
    <dgm:cxn modelId="{28CD14A0-C24E-4D59-8E5B-1CF5119E0C24}" type="presOf" srcId="{A51026E7-31DB-4BB6-834D-CED754686A02}" destId="{E650D409-E5D6-49D5-8B50-CA90DDD781EA}" srcOrd="0" destOrd="2" presId="urn:microsoft.com/office/officeart/2005/8/layout/default"/>
    <dgm:cxn modelId="{D9E377AB-06C7-4BF3-9C17-2BEFAF43D45F}" srcId="{B565284C-909C-4EDC-8EA4-F08C22EA7F11}" destId="{814D3FB5-DF6B-4C29-B8E3-BC7CB810FD25}" srcOrd="10" destOrd="0" parTransId="{627948B7-8A38-4F29-8FB3-D51E7F5AA3E7}" sibTransId="{D0702A84-8D96-4901-B62D-8DC05924235D}"/>
    <dgm:cxn modelId="{7D53CEB1-10F4-4F23-9C2A-3EAE7217E885}" type="presOf" srcId="{B565284C-909C-4EDC-8EA4-F08C22EA7F11}" destId="{DF84F69B-58FD-4CF6-96FC-8892693A28EE}" srcOrd="0" destOrd="0" presId="urn:microsoft.com/office/officeart/2005/8/layout/default"/>
    <dgm:cxn modelId="{5E4ED8B9-B029-4D6F-809C-014EF78C4DA4}" type="presOf" srcId="{460E22CD-31EB-41A1-AD3A-7D77EDD06019}" destId="{E650D409-E5D6-49D5-8B50-CA90DDD781EA}" srcOrd="0" destOrd="1" presId="urn:microsoft.com/office/officeart/2005/8/layout/default"/>
    <dgm:cxn modelId="{183F11BA-0407-4240-8F05-87CB8B33E2E7}" type="presOf" srcId="{B7A2AF42-3304-423F-A51E-F6B526B66B60}" destId="{24042A2C-4023-436A-94BA-F5357E15BD95}" srcOrd="0" destOrd="0" presId="urn:microsoft.com/office/officeart/2005/8/layout/default"/>
    <dgm:cxn modelId="{2B795BBA-990C-4F03-839B-807BE772243B}" srcId="{B565284C-909C-4EDC-8EA4-F08C22EA7F11}" destId="{E318A937-4B57-4039-BFC7-2EA2ADC97AF5}" srcOrd="7" destOrd="0" parTransId="{E64ED5A8-638C-4C43-BFA9-32E5674DD25B}" sibTransId="{E28E9B0F-59A5-4965-9BB7-5CFE98F1BEF9}"/>
    <dgm:cxn modelId="{A621CDBA-CF51-4FB1-967E-2708A954DBA8}" srcId="{B565284C-909C-4EDC-8EA4-F08C22EA7F11}" destId="{1F2CA6D6-708D-4315-A333-1E7B8A40DBF8}" srcOrd="11" destOrd="0" parTransId="{071BE07F-DCD4-4176-8E3E-B73F445F636F}" sibTransId="{A5737F62-3A2C-4335-86F5-CEF8A4E31277}"/>
    <dgm:cxn modelId="{13A95EC9-AD30-4A2E-B7FD-F1FEAE23DFC6}" type="presOf" srcId="{814D3FB5-DF6B-4C29-B8E3-BC7CB810FD25}" destId="{6299499A-5A36-4DA6-A530-EC7FFCBF0FC3}" srcOrd="0" destOrd="0" presId="urn:microsoft.com/office/officeart/2005/8/layout/default"/>
    <dgm:cxn modelId="{130522D7-5A31-4EFC-AAD8-7941CA34A526}" type="presOf" srcId="{A0D3F922-E2D5-4AB8-B7C7-85B94AEB2D1E}" destId="{B56B89B4-6E3F-4630-A48A-D16FA387EE1C}" srcOrd="0" destOrd="0" presId="urn:microsoft.com/office/officeart/2005/8/layout/default"/>
    <dgm:cxn modelId="{3FBB7AE0-B7E5-4A39-86D8-297A4C7613BB}" srcId="{B565284C-909C-4EDC-8EA4-F08C22EA7F11}" destId="{94FC1359-714F-4C5B-9F5B-4065C537BFF3}" srcOrd="8" destOrd="0" parTransId="{8B046D14-3EB3-4CA7-9A6F-DEE6A939A83D}" sibTransId="{B4A3B7DF-12B6-45CC-B18A-D756A0804B51}"/>
    <dgm:cxn modelId="{6A598AE3-1389-455E-BC4B-0AD8F1DA987F}" type="presOf" srcId="{444A7354-8989-4880-82CE-BB569572EAED}" destId="{E650D409-E5D6-49D5-8B50-CA90DDD781EA}" srcOrd="0" destOrd="3" presId="urn:microsoft.com/office/officeart/2005/8/layout/default"/>
    <dgm:cxn modelId="{C41F1DE4-6BFB-4285-8775-9D73644039BD}" type="presOf" srcId="{0BE96FC9-5FCE-4FDB-978C-25F069FB2146}" destId="{FEC82BEB-BBCC-4835-B9D4-B8EE10B564BA}" srcOrd="0" destOrd="0" presId="urn:microsoft.com/office/officeart/2005/8/layout/default"/>
    <dgm:cxn modelId="{DB8711E9-9C4E-47F7-A4ED-D639C2C2F936}" type="presOf" srcId="{FF387EFE-D0E9-4CBB-89F5-DAAE5A43285A}" destId="{E650D409-E5D6-49D5-8B50-CA90DDD781EA}" srcOrd="0" destOrd="5" presId="urn:microsoft.com/office/officeart/2005/8/layout/default"/>
    <dgm:cxn modelId="{D3E486F0-B594-4E2C-A455-D820F320D9D8}" srcId="{5701F0C0-CF66-4F29-94C7-214C13C248FB}" destId="{29C5BB77-32B5-43FD-8CE7-567189BB0221}" srcOrd="3" destOrd="0" parTransId="{63E021B5-CD04-497A-B965-C2D17EBCADE2}" sibTransId="{4EFE4F56-A37D-4D9C-A190-E1AC1C8C47CF}"/>
    <dgm:cxn modelId="{24F499F5-F70E-4B0A-A5DB-40555ACD2F9B}" srcId="{5701F0C0-CF66-4F29-94C7-214C13C248FB}" destId="{444A7354-8989-4880-82CE-BB569572EAED}" srcOrd="2" destOrd="0" parTransId="{1048D4CB-B91E-4006-AA29-AE79C7E4A3DF}" sibTransId="{C8C7E610-4B06-430C-9E1A-0F3E42A35EF3}"/>
    <dgm:cxn modelId="{B230E4FC-552F-47FA-AF59-D0C4104E208E}" type="presOf" srcId="{E93B0095-7636-4807-AC88-65E686FB33C5}" destId="{054D7503-6CF2-4180-AEB9-FD80B019B911}" srcOrd="0" destOrd="0" presId="urn:microsoft.com/office/officeart/2005/8/layout/default"/>
    <dgm:cxn modelId="{67B0DEFD-D475-4B4A-AA50-B7AEFBB9CEB3}" srcId="{5701F0C0-CF66-4F29-94C7-214C13C248FB}" destId="{00AA361B-0639-49E9-A483-C3419B96B10F}" srcOrd="6" destOrd="0" parTransId="{3E5E20CB-8EFA-4755-921F-216305A79F61}" sibTransId="{503A8260-6E03-4BBD-BC1B-2A7AA655329D}"/>
    <dgm:cxn modelId="{5A2A3989-0F82-4E68-9B68-936EA4AA1A56}" type="presParOf" srcId="{DF84F69B-58FD-4CF6-96FC-8892693A28EE}" destId="{CDC9EAA9-22F2-4961-82B9-75286D391A74}" srcOrd="0" destOrd="0" presId="urn:microsoft.com/office/officeart/2005/8/layout/default"/>
    <dgm:cxn modelId="{ABF9A71B-8FF2-4A22-AF3F-89B38A2026E8}" type="presParOf" srcId="{DF84F69B-58FD-4CF6-96FC-8892693A28EE}" destId="{B0684309-F6AA-4FA4-ADE4-E2EBE39725D4}" srcOrd="1" destOrd="0" presId="urn:microsoft.com/office/officeart/2005/8/layout/default"/>
    <dgm:cxn modelId="{AE4AE4C0-83F4-42CE-86E8-2D03CAC6D055}" type="presParOf" srcId="{DF84F69B-58FD-4CF6-96FC-8892693A28EE}" destId="{FEC82BEB-BBCC-4835-B9D4-B8EE10B564BA}" srcOrd="2" destOrd="0" presId="urn:microsoft.com/office/officeart/2005/8/layout/default"/>
    <dgm:cxn modelId="{A789CB49-0B1E-4F9D-ADE7-D2569FCC3479}" type="presParOf" srcId="{DF84F69B-58FD-4CF6-96FC-8892693A28EE}" destId="{A9101A93-E1BA-4A34-B70C-A62E088E925E}" srcOrd="3" destOrd="0" presId="urn:microsoft.com/office/officeart/2005/8/layout/default"/>
    <dgm:cxn modelId="{B373D32F-A6EE-44F5-9EE0-AE137B36A456}" type="presParOf" srcId="{DF84F69B-58FD-4CF6-96FC-8892693A28EE}" destId="{054D7503-6CF2-4180-AEB9-FD80B019B911}" srcOrd="4" destOrd="0" presId="urn:microsoft.com/office/officeart/2005/8/layout/default"/>
    <dgm:cxn modelId="{9E0C4B63-41CE-458E-A77D-49CBF0FA3C18}" type="presParOf" srcId="{DF84F69B-58FD-4CF6-96FC-8892693A28EE}" destId="{8304E8F0-CF9C-4D69-B01F-5D8E5CB4BB80}" srcOrd="5" destOrd="0" presId="urn:microsoft.com/office/officeart/2005/8/layout/default"/>
    <dgm:cxn modelId="{8BF351FD-6FBF-4566-B67B-50B968975F24}" type="presParOf" srcId="{DF84F69B-58FD-4CF6-96FC-8892693A28EE}" destId="{24042A2C-4023-436A-94BA-F5357E15BD95}" srcOrd="6" destOrd="0" presId="urn:microsoft.com/office/officeart/2005/8/layout/default"/>
    <dgm:cxn modelId="{F5C74277-67DA-45DB-B7E6-49AE7B188B91}" type="presParOf" srcId="{DF84F69B-58FD-4CF6-96FC-8892693A28EE}" destId="{058204BE-E1A0-4D31-AC76-7C679EE60DA0}" srcOrd="7" destOrd="0" presId="urn:microsoft.com/office/officeart/2005/8/layout/default"/>
    <dgm:cxn modelId="{1F66E8C2-0806-412F-BD5E-3F1F8B3F4056}" type="presParOf" srcId="{DF84F69B-58FD-4CF6-96FC-8892693A28EE}" destId="{30FABAD6-6D9B-4A6B-AD34-C36DB23EA659}" srcOrd="8" destOrd="0" presId="urn:microsoft.com/office/officeart/2005/8/layout/default"/>
    <dgm:cxn modelId="{B84C4512-F711-4E1C-A532-CD9ABBB2DCF1}" type="presParOf" srcId="{DF84F69B-58FD-4CF6-96FC-8892693A28EE}" destId="{6A1A6722-EA55-42FC-A13A-A958475BB108}" srcOrd="9" destOrd="0" presId="urn:microsoft.com/office/officeart/2005/8/layout/default"/>
    <dgm:cxn modelId="{D338BCC3-1EA5-47F4-8FC6-0DD1029CB9D6}" type="presParOf" srcId="{DF84F69B-58FD-4CF6-96FC-8892693A28EE}" destId="{E650D409-E5D6-49D5-8B50-CA90DDD781EA}" srcOrd="10" destOrd="0" presId="urn:microsoft.com/office/officeart/2005/8/layout/default"/>
    <dgm:cxn modelId="{41C9EB06-AAC1-4845-A3D2-769EA3942A1F}" type="presParOf" srcId="{DF84F69B-58FD-4CF6-96FC-8892693A28EE}" destId="{954D808E-ACE4-47C0-89FD-F80487C0BC37}" srcOrd="11" destOrd="0" presId="urn:microsoft.com/office/officeart/2005/8/layout/default"/>
    <dgm:cxn modelId="{534C8FD4-36AF-47B8-9757-3A7C91D85FC1}" type="presParOf" srcId="{DF84F69B-58FD-4CF6-96FC-8892693A28EE}" destId="{8858A7F6-3723-4BCC-B7E5-36893E03C57F}" srcOrd="12" destOrd="0" presId="urn:microsoft.com/office/officeart/2005/8/layout/default"/>
    <dgm:cxn modelId="{D6ED4972-725D-4992-9958-68081CD3B0AA}" type="presParOf" srcId="{DF84F69B-58FD-4CF6-96FC-8892693A28EE}" destId="{6C7A3A01-65C4-45BB-9CB7-E322D190A09F}" srcOrd="13" destOrd="0" presId="urn:microsoft.com/office/officeart/2005/8/layout/default"/>
    <dgm:cxn modelId="{B455DF27-A7C2-4DDD-B989-B99922CCC19F}" type="presParOf" srcId="{DF84F69B-58FD-4CF6-96FC-8892693A28EE}" destId="{007CE53A-7036-45B2-B11F-C9CDC505000A}" srcOrd="14" destOrd="0" presId="urn:microsoft.com/office/officeart/2005/8/layout/default"/>
    <dgm:cxn modelId="{609B338A-6F25-4CF9-AB02-32F609E1942A}" type="presParOf" srcId="{DF84F69B-58FD-4CF6-96FC-8892693A28EE}" destId="{339D5180-F34B-4777-B304-5B9859083F17}" srcOrd="15" destOrd="0" presId="urn:microsoft.com/office/officeart/2005/8/layout/default"/>
    <dgm:cxn modelId="{6EF389F5-59C0-4057-9259-948D23C3FD24}" type="presParOf" srcId="{DF84F69B-58FD-4CF6-96FC-8892693A28EE}" destId="{29131BA7-2FC6-41E9-8BC8-09158637E64D}" srcOrd="16" destOrd="0" presId="urn:microsoft.com/office/officeart/2005/8/layout/default"/>
    <dgm:cxn modelId="{B91B0956-F6E5-4097-AAE7-C02C19756A07}" type="presParOf" srcId="{DF84F69B-58FD-4CF6-96FC-8892693A28EE}" destId="{3846E79E-DD65-476D-AD47-B1E97EC2E9B7}" srcOrd="17" destOrd="0" presId="urn:microsoft.com/office/officeart/2005/8/layout/default"/>
    <dgm:cxn modelId="{F485173F-DB43-44C1-BAE9-2A74A808CA9F}" type="presParOf" srcId="{DF84F69B-58FD-4CF6-96FC-8892693A28EE}" destId="{B56B89B4-6E3F-4630-A48A-D16FA387EE1C}" srcOrd="18" destOrd="0" presId="urn:microsoft.com/office/officeart/2005/8/layout/default"/>
    <dgm:cxn modelId="{F3A7ED33-0682-4451-82B1-A5FED14B6025}" type="presParOf" srcId="{DF84F69B-58FD-4CF6-96FC-8892693A28EE}" destId="{0B365046-E07D-4050-B7AF-F252A1DDA609}" srcOrd="19" destOrd="0" presId="urn:microsoft.com/office/officeart/2005/8/layout/default"/>
    <dgm:cxn modelId="{BBB8848B-C0E3-4EC7-808E-9A9D855A2EE8}" type="presParOf" srcId="{DF84F69B-58FD-4CF6-96FC-8892693A28EE}" destId="{6299499A-5A36-4DA6-A530-EC7FFCBF0FC3}" srcOrd="20" destOrd="0" presId="urn:microsoft.com/office/officeart/2005/8/layout/default"/>
    <dgm:cxn modelId="{A8CA460F-0D53-4D08-8090-3CF5F167D7E7}" type="presParOf" srcId="{DF84F69B-58FD-4CF6-96FC-8892693A28EE}" destId="{9D32ACB7-FB51-4FF3-B3AE-6B1E7C266A6C}" srcOrd="21" destOrd="0" presId="urn:microsoft.com/office/officeart/2005/8/layout/default"/>
    <dgm:cxn modelId="{CA66107F-887A-471A-8659-F44305DEDCA2}" type="presParOf" srcId="{DF84F69B-58FD-4CF6-96FC-8892693A28EE}" destId="{0466B4D7-FA12-4866-B77C-207DA8E0C270}"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F287DB-83C7-4A24-BEE3-615704B8F9B7}"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D5ABA180-3D86-4E44-814B-FD0C931BFD08}">
      <dgm:prSet/>
      <dgm:spPr/>
      <dgm:t>
        <a:bodyPr/>
        <a:lstStyle/>
        <a:p>
          <a:r>
            <a:rPr lang="en-US" b="1"/>
            <a:t>What’s Changing in the Market?</a:t>
          </a:r>
          <a:endParaRPr lang="en-US"/>
        </a:p>
      </dgm:t>
    </dgm:pt>
    <dgm:pt modelId="{4E9842FE-F802-4A60-8665-63178C3E9A94}" type="parTrans" cxnId="{0132634C-13B1-4473-8DC0-70D37DE495EF}">
      <dgm:prSet/>
      <dgm:spPr/>
      <dgm:t>
        <a:bodyPr/>
        <a:lstStyle/>
        <a:p>
          <a:endParaRPr lang="en-US"/>
        </a:p>
      </dgm:t>
    </dgm:pt>
    <dgm:pt modelId="{D1BF58EA-1ACE-4D06-9B3C-691144FD42E8}" type="sibTrans" cxnId="{0132634C-13B1-4473-8DC0-70D37DE495EF}">
      <dgm:prSet/>
      <dgm:spPr/>
      <dgm:t>
        <a:bodyPr/>
        <a:lstStyle/>
        <a:p>
          <a:endParaRPr lang="en-US"/>
        </a:p>
      </dgm:t>
    </dgm:pt>
    <dgm:pt modelId="{94C0EEDB-BE1C-48D6-9A25-6442EBC68DF7}">
      <dgm:prSet/>
      <dgm:spPr/>
      <dgm:t>
        <a:bodyPr/>
        <a:lstStyle/>
        <a:p>
          <a:r>
            <a:rPr lang="en-US" b="1" dirty="0"/>
            <a:t>The Shift</a:t>
          </a:r>
          <a:endParaRPr lang="en-US" dirty="0"/>
        </a:p>
      </dgm:t>
    </dgm:pt>
    <dgm:pt modelId="{B6A2B82A-90BF-4D11-BE1D-7B7268D25BA8}" type="parTrans" cxnId="{B9CCF157-0647-464B-A90E-E7F9DAA20F88}">
      <dgm:prSet/>
      <dgm:spPr/>
      <dgm:t>
        <a:bodyPr/>
        <a:lstStyle/>
        <a:p>
          <a:endParaRPr lang="en-US"/>
        </a:p>
      </dgm:t>
    </dgm:pt>
    <dgm:pt modelId="{12EFB386-1952-4DE8-83FE-3512C68C9CFD}" type="sibTrans" cxnId="{B9CCF157-0647-464B-A90E-E7F9DAA20F88}">
      <dgm:prSet/>
      <dgm:spPr/>
      <dgm:t>
        <a:bodyPr/>
        <a:lstStyle/>
        <a:p>
          <a:endParaRPr lang="en-US"/>
        </a:p>
      </dgm:t>
    </dgm:pt>
    <dgm:pt modelId="{5ECA5421-63E1-4C26-8FE5-AD9DD41F4D57}">
      <dgm:prSet/>
      <dgm:spPr/>
      <dgm:t>
        <a:bodyPr/>
        <a:lstStyle/>
        <a:p>
          <a:r>
            <a:rPr lang="en-US" b="1" dirty="0"/>
            <a:t>FROM:</a:t>
          </a:r>
          <a:endParaRPr lang="en-US" dirty="0"/>
        </a:p>
      </dgm:t>
    </dgm:pt>
    <dgm:pt modelId="{68D6D45F-D3BA-44D2-8A14-FA638BDBD5EC}" type="parTrans" cxnId="{DA1785F7-2D4B-4F94-8572-46D8A852960D}">
      <dgm:prSet/>
      <dgm:spPr/>
      <dgm:t>
        <a:bodyPr/>
        <a:lstStyle/>
        <a:p>
          <a:endParaRPr lang="en-US"/>
        </a:p>
      </dgm:t>
    </dgm:pt>
    <dgm:pt modelId="{219C9ECB-EE22-4BC9-AF8E-18EE47BA852F}" type="sibTrans" cxnId="{DA1785F7-2D4B-4F94-8572-46D8A852960D}">
      <dgm:prSet/>
      <dgm:spPr/>
      <dgm:t>
        <a:bodyPr/>
        <a:lstStyle/>
        <a:p>
          <a:endParaRPr lang="en-US"/>
        </a:p>
      </dgm:t>
    </dgm:pt>
    <dgm:pt modelId="{EB03F93C-09AC-407E-86F3-0F944F88D60D}">
      <dgm:prSet/>
      <dgm:spPr/>
      <dgm:t>
        <a:bodyPr/>
        <a:lstStyle/>
        <a:p>
          <a:r>
            <a:rPr lang="en-US" dirty="0"/>
            <a:t>Passive advertising</a:t>
          </a:r>
        </a:p>
      </dgm:t>
    </dgm:pt>
    <dgm:pt modelId="{FF9D50D6-4A3D-4387-BFD0-4E3971540CDE}" type="parTrans" cxnId="{320562DB-3EBB-4F19-A609-DB55BE1D1753}">
      <dgm:prSet/>
      <dgm:spPr/>
      <dgm:t>
        <a:bodyPr/>
        <a:lstStyle/>
        <a:p>
          <a:endParaRPr lang="en-US"/>
        </a:p>
      </dgm:t>
    </dgm:pt>
    <dgm:pt modelId="{A6896A63-7351-4EF3-BBDE-BF3426D45000}" type="sibTrans" cxnId="{320562DB-3EBB-4F19-A609-DB55BE1D1753}">
      <dgm:prSet/>
      <dgm:spPr/>
      <dgm:t>
        <a:bodyPr/>
        <a:lstStyle/>
        <a:p>
          <a:endParaRPr lang="en-US"/>
        </a:p>
      </dgm:t>
    </dgm:pt>
    <dgm:pt modelId="{59B3D924-1ADF-4C8A-AFA5-F0EE97A0BE64}">
      <dgm:prSet/>
      <dgm:spPr/>
      <dgm:t>
        <a:bodyPr/>
        <a:lstStyle/>
        <a:p>
          <a:r>
            <a:rPr lang="en-US" dirty="0"/>
            <a:t>Traditional retail marketing</a:t>
          </a:r>
        </a:p>
      </dgm:t>
    </dgm:pt>
    <dgm:pt modelId="{3C8B0AFE-A9E0-4E2E-ABC7-F90333D94584}" type="parTrans" cxnId="{578D45B4-427B-4D49-A835-6F2491EC9599}">
      <dgm:prSet/>
      <dgm:spPr/>
      <dgm:t>
        <a:bodyPr/>
        <a:lstStyle/>
        <a:p>
          <a:endParaRPr lang="en-US"/>
        </a:p>
      </dgm:t>
    </dgm:pt>
    <dgm:pt modelId="{1CE4F6C9-CA33-44E0-857A-1B322FF56AEE}" type="sibTrans" cxnId="{578D45B4-427B-4D49-A835-6F2491EC9599}">
      <dgm:prSet/>
      <dgm:spPr/>
      <dgm:t>
        <a:bodyPr/>
        <a:lstStyle/>
        <a:p>
          <a:endParaRPr lang="en-US"/>
        </a:p>
      </dgm:t>
    </dgm:pt>
    <dgm:pt modelId="{0232FAAD-CA91-46E8-B418-D058375429FF}">
      <dgm:prSet/>
      <dgm:spPr/>
      <dgm:t>
        <a:bodyPr/>
        <a:lstStyle/>
        <a:p>
          <a:r>
            <a:rPr lang="en-US" dirty="0"/>
            <a:t>One-way brand messaging</a:t>
          </a:r>
        </a:p>
      </dgm:t>
    </dgm:pt>
    <dgm:pt modelId="{B823C652-4F29-45CC-B02B-8071ABE4104D}" type="parTrans" cxnId="{2A33B845-0A0E-4F63-8C9C-BE05331B8C44}">
      <dgm:prSet/>
      <dgm:spPr/>
      <dgm:t>
        <a:bodyPr/>
        <a:lstStyle/>
        <a:p>
          <a:endParaRPr lang="en-US"/>
        </a:p>
      </dgm:t>
    </dgm:pt>
    <dgm:pt modelId="{6EF75E5D-51E9-4E16-9318-B63DA8E19339}" type="sibTrans" cxnId="{2A33B845-0A0E-4F63-8C9C-BE05331B8C44}">
      <dgm:prSet/>
      <dgm:spPr/>
      <dgm:t>
        <a:bodyPr/>
        <a:lstStyle/>
        <a:p>
          <a:endParaRPr lang="en-US"/>
        </a:p>
      </dgm:t>
    </dgm:pt>
    <dgm:pt modelId="{568BDA0D-BEEE-4C68-BD83-D0E157C039B3}">
      <dgm:prSet/>
      <dgm:spPr/>
      <dgm:t>
        <a:bodyPr/>
        <a:lstStyle/>
        <a:p>
          <a:r>
            <a:rPr lang="en-US"/>
            <a:t>Fragmented digital impressions</a:t>
          </a:r>
        </a:p>
      </dgm:t>
    </dgm:pt>
    <dgm:pt modelId="{BCE42EE3-401A-448E-A2F3-9F4433784D18}" type="parTrans" cxnId="{F5F4C400-5878-476C-8869-AFF204F0CAB1}">
      <dgm:prSet/>
      <dgm:spPr/>
      <dgm:t>
        <a:bodyPr/>
        <a:lstStyle/>
        <a:p>
          <a:endParaRPr lang="en-US"/>
        </a:p>
      </dgm:t>
    </dgm:pt>
    <dgm:pt modelId="{DBA50AD1-635A-4B56-ADF4-8D01EF369930}" type="sibTrans" cxnId="{F5F4C400-5878-476C-8869-AFF204F0CAB1}">
      <dgm:prSet/>
      <dgm:spPr/>
      <dgm:t>
        <a:bodyPr/>
        <a:lstStyle/>
        <a:p>
          <a:endParaRPr lang="en-US"/>
        </a:p>
      </dgm:t>
    </dgm:pt>
    <dgm:pt modelId="{FB721737-68F2-44C1-978E-F8F4508E4FC7}">
      <dgm:prSet/>
      <dgm:spPr/>
      <dgm:t>
        <a:bodyPr/>
        <a:lstStyle/>
        <a:p>
          <a:r>
            <a:rPr lang="en-US" sz="1200" b="1"/>
            <a:t>TO:</a:t>
          </a:r>
          <a:endParaRPr lang="en-US" sz="1200"/>
        </a:p>
      </dgm:t>
    </dgm:pt>
    <dgm:pt modelId="{D83708E1-E8B3-497C-A7A5-6EB379E21A99}" type="parTrans" cxnId="{96740E40-1749-4B9F-8159-ABEED7424D6D}">
      <dgm:prSet/>
      <dgm:spPr/>
      <dgm:t>
        <a:bodyPr/>
        <a:lstStyle/>
        <a:p>
          <a:endParaRPr lang="en-US"/>
        </a:p>
      </dgm:t>
    </dgm:pt>
    <dgm:pt modelId="{6F88B868-79D5-4116-8FD8-732DC38F4FDD}" type="sibTrans" cxnId="{96740E40-1749-4B9F-8159-ABEED7424D6D}">
      <dgm:prSet/>
      <dgm:spPr/>
      <dgm:t>
        <a:bodyPr/>
        <a:lstStyle/>
        <a:p>
          <a:endParaRPr lang="en-US"/>
        </a:p>
      </dgm:t>
    </dgm:pt>
    <dgm:pt modelId="{9C47BA0A-2F6A-4747-BF0A-EA9DB882E5E4}">
      <dgm:prSet custT="1"/>
      <dgm:spPr/>
      <dgm:t>
        <a:bodyPr/>
        <a:lstStyle/>
        <a:p>
          <a:r>
            <a:rPr lang="en-US" sz="900" dirty="0"/>
            <a:t>Live </a:t>
          </a:r>
          <a:r>
            <a:rPr lang="en-US" sz="800" dirty="0"/>
            <a:t>immersive experiences</a:t>
          </a:r>
        </a:p>
      </dgm:t>
    </dgm:pt>
    <dgm:pt modelId="{432FA98C-EF3A-4A92-978D-B645DEA69D33}" type="parTrans" cxnId="{9698717D-26EA-4180-9CED-FDCBBA8BBAB7}">
      <dgm:prSet/>
      <dgm:spPr/>
      <dgm:t>
        <a:bodyPr/>
        <a:lstStyle/>
        <a:p>
          <a:endParaRPr lang="en-US"/>
        </a:p>
      </dgm:t>
    </dgm:pt>
    <dgm:pt modelId="{41409B82-5FBD-4495-89A0-63A425C97C4B}" type="sibTrans" cxnId="{9698717D-26EA-4180-9CED-FDCBBA8BBAB7}">
      <dgm:prSet/>
      <dgm:spPr/>
      <dgm:t>
        <a:bodyPr/>
        <a:lstStyle/>
        <a:p>
          <a:endParaRPr lang="en-US"/>
        </a:p>
      </dgm:t>
    </dgm:pt>
    <dgm:pt modelId="{495DA5D1-5364-47C0-A416-38512C15884B}">
      <dgm:prSet custT="1"/>
      <dgm:spPr/>
      <dgm:t>
        <a:bodyPr/>
        <a:lstStyle/>
        <a:p>
          <a:r>
            <a:rPr lang="en-US" sz="800" dirty="0"/>
            <a:t>Creator-driven engagement</a:t>
          </a:r>
        </a:p>
      </dgm:t>
    </dgm:pt>
    <dgm:pt modelId="{4853C8EB-96E1-498E-8D04-6A3310D70D5C}" type="parTrans" cxnId="{F4DAA639-91B1-498F-8DB4-4877C1D39668}">
      <dgm:prSet/>
      <dgm:spPr/>
      <dgm:t>
        <a:bodyPr/>
        <a:lstStyle/>
        <a:p>
          <a:endParaRPr lang="en-US"/>
        </a:p>
      </dgm:t>
    </dgm:pt>
    <dgm:pt modelId="{4BE3C37C-8424-4E80-B940-E23556ADC65F}" type="sibTrans" cxnId="{F4DAA639-91B1-498F-8DB4-4877C1D39668}">
      <dgm:prSet/>
      <dgm:spPr/>
      <dgm:t>
        <a:bodyPr/>
        <a:lstStyle/>
        <a:p>
          <a:endParaRPr lang="en-US"/>
        </a:p>
      </dgm:t>
    </dgm:pt>
    <dgm:pt modelId="{F45244B7-9909-4BB3-923F-F3ACCEA7726C}">
      <dgm:prSet custT="1"/>
      <dgm:spPr/>
      <dgm:t>
        <a:bodyPr/>
        <a:lstStyle/>
        <a:p>
          <a:r>
            <a:rPr lang="en-US" sz="800" dirty="0"/>
            <a:t>Interactive product discovery</a:t>
          </a:r>
        </a:p>
      </dgm:t>
    </dgm:pt>
    <dgm:pt modelId="{1231C838-E1D3-4DE5-B9A0-1FF869EF120E}" type="parTrans" cxnId="{C8D4D130-EB02-49FE-AF21-25C1A0531B8B}">
      <dgm:prSet/>
      <dgm:spPr/>
      <dgm:t>
        <a:bodyPr/>
        <a:lstStyle/>
        <a:p>
          <a:endParaRPr lang="en-US"/>
        </a:p>
      </dgm:t>
    </dgm:pt>
    <dgm:pt modelId="{77E133EC-3385-40E7-9219-913CB5239A80}" type="sibTrans" cxnId="{C8D4D130-EB02-49FE-AF21-25C1A0531B8B}">
      <dgm:prSet/>
      <dgm:spPr/>
      <dgm:t>
        <a:bodyPr/>
        <a:lstStyle/>
        <a:p>
          <a:endParaRPr lang="en-US"/>
        </a:p>
      </dgm:t>
    </dgm:pt>
    <dgm:pt modelId="{A5B1C0AA-968B-4E38-9FFF-3485425B7D86}">
      <dgm:prSet custT="1"/>
      <dgm:spPr/>
      <dgm:t>
        <a:bodyPr/>
        <a:lstStyle/>
        <a:p>
          <a:r>
            <a:rPr lang="en-US" sz="800"/>
            <a:t>Community participation</a:t>
          </a:r>
        </a:p>
      </dgm:t>
    </dgm:pt>
    <dgm:pt modelId="{EA5E9C5E-F1A1-4BC7-8A18-996A70C9757E}" type="parTrans" cxnId="{73739B73-81FD-4DFE-BC88-DA28202619DF}">
      <dgm:prSet/>
      <dgm:spPr/>
      <dgm:t>
        <a:bodyPr/>
        <a:lstStyle/>
        <a:p>
          <a:endParaRPr lang="en-US"/>
        </a:p>
      </dgm:t>
    </dgm:pt>
    <dgm:pt modelId="{80C3F97F-4DEF-46F0-8327-9E9882A27F65}" type="sibTrans" cxnId="{73739B73-81FD-4DFE-BC88-DA28202619DF}">
      <dgm:prSet/>
      <dgm:spPr/>
      <dgm:t>
        <a:bodyPr/>
        <a:lstStyle/>
        <a:p>
          <a:endParaRPr lang="en-US"/>
        </a:p>
      </dgm:t>
    </dgm:pt>
    <dgm:pt modelId="{ED0BFAFB-AA9D-474D-AF4C-F19E59E51B40}">
      <dgm:prSet custT="1"/>
      <dgm:spPr/>
      <dgm:t>
        <a:bodyPr/>
        <a:lstStyle/>
        <a:p>
          <a:r>
            <a:rPr lang="en-US" sz="800" dirty="0"/>
            <a:t>Social-content generation</a:t>
          </a:r>
        </a:p>
      </dgm:t>
    </dgm:pt>
    <dgm:pt modelId="{DC4F671E-9AA6-48A0-AAE6-28ECE2ABF0A1}" type="parTrans" cxnId="{9D9CB935-6218-460A-B3B3-68DF06BA93A8}">
      <dgm:prSet/>
      <dgm:spPr/>
      <dgm:t>
        <a:bodyPr/>
        <a:lstStyle/>
        <a:p>
          <a:endParaRPr lang="en-US"/>
        </a:p>
      </dgm:t>
    </dgm:pt>
    <dgm:pt modelId="{D44C8A2C-EB28-493E-9F03-B9FB2D30B49D}" type="sibTrans" cxnId="{9D9CB935-6218-460A-B3B3-68DF06BA93A8}">
      <dgm:prSet/>
      <dgm:spPr/>
      <dgm:t>
        <a:bodyPr/>
        <a:lstStyle/>
        <a:p>
          <a:endParaRPr lang="en-US"/>
        </a:p>
      </dgm:t>
    </dgm:pt>
    <dgm:pt modelId="{7133A5D6-2F85-49AF-838F-8AEAE7EF000B}">
      <dgm:prSet custT="1"/>
      <dgm:spPr/>
      <dgm:t>
        <a:bodyPr/>
        <a:lstStyle/>
        <a:p>
          <a:r>
            <a:rPr lang="en-US" sz="800" dirty="0"/>
            <a:t>First-party consumer </a:t>
          </a:r>
          <a:r>
            <a:rPr lang="en-US" sz="900" dirty="0"/>
            <a:t>relationships</a:t>
          </a:r>
        </a:p>
      </dgm:t>
    </dgm:pt>
    <dgm:pt modelId="{B13D8453-EC1B-41DC-9EDB-8499328DEF5F}" type="parTrans" cxnId="{FB4493D5-87FF-426C-8522-8A188E02BD3F}">
      <dgm:prSet/>
      <dgm:spPr/>
      <dgm:t>
        <a:bodyPr/>
        <a:lstStyle/>
        <a:p>
          <a:endParaRPr lang="en-US"/>
        </a:p>
      </dgm:t>
    </dgm:pt>
    <dgm:pt modelId="{DD819404-5F7E-4AB9-9934-02D449A10B07}" type="sibTrans" cxnId="{FB4493D5-87FF-426C-8522-8A188E02BD3F}">
      <dgm:prSet/>
      <dgm:spPr/>
      <dgm:t>
        <a:bodyPr/>
        <a:lstStyle/>
        <a:p>
          <a:endParaRPr lang="en-US"/>
        </a:p>
      </dgm:t>
    </dgm:pt>
    <dgm:pt modelId="{21714E38-0CE1-4E20-A426-C6D37C2BAA0A}" type="pres">
      <dgm:prSet presAssocID="{A6F287DB-83C7-4A24-BEE3-615704B8F9B7}" presName="Name0" presStyleCnt="0">
        <dgm:presLayoutVars>
          <dgm:dir/>
          <dgm:resizeHandles val="exact"/>
        </dgm:presLayoutVars>
      </dgm:prSet>
      <dgm:spPr/>
    </dgm:pt>
    <dgm:pt modelId="{1AA0C01A-EE5D-4D82-AA8D-6BE370498C8C}" type="pres">
      <dgm:prSet presAssocID="{D5ABA180-3D86-4E44-814B-FD0C931BFD08}" presName="node" presStyleLbl="node1" presStyleIdx="0" presStyleCnt="4" custLinFactNeighborX="-156" custLinFactNeighborY="-84184">
        <dgm:presLayoutVars>
          <dgm:bulletEnabled val="1"/>
        </dgm:presLayoutVars>
      </dgm:prSet>
      <dgm:spPr/>
    </dgm:pt>
    <dgm:pt modelId="{5BA4151A-B8FD-4074-B632-F84F41ACE50C}" type="pres">
      <dgm:prSet presAssocID="{D1BF58EA-1ACE-4D06-9B3C-691144FD42E8}" presName="sibTrans" presStyleLbl="sibTrans1D1" presStyleIdx="0" presStyleCnt="3"/>
      <dgm:spPr/>
    </dgm:pt>
    <dgm:pt modelId="{75AE35B4-E39C-4193-8EE6-BBEB00D91100}" type="pres">
      <dgm:prSet presAssocID="{D1BF58EA-1ACE-4D06-9B3C-691144FD42E8}" presName="connectorText" presStyleLbl="sibTrans1D1" presStyleIdx="0" presStyleCnt="3"/>
      <dgm:spPr/>
    </dgm:pt>
    <dgm:pt modelId="{34A5F9BF-EECE-4163-8C69-4FF9F4A41355}" type="pres">
      <dgm:prSet presAssocID="{5ECA5421-63E1-4C26-8FE5-AD9DD41F4D57}" presName="node" presStyleLbl="node1" presStyleIdx="1" presStyleCnt="4">
        <dgm:presLayoutVars>
          <dgm:bulletEnabled val="1"/>
        </dgm:presLayoutVars>
      </dgm:prSet>
      <dgm:spPr/>
    </dgm:pt>
    <dgm:pt modelId="{F8A3F659-2F63-4A4D-B587-23832347F8CA}" type="pres">
      <dgm:prSet presAssocID="{219C9ECB-EE22-4BC9-AF8E-18EE47BA852F}" presName="sibTrans" presStyleLbl="sibTrans1D1" presStyleIdx="1" presStyleCnt="3"/>
      <dgm:spPr/>
    </dgm:pt>
    <dgm:pt modelId="{17A30F06-1143-4071-9703-D58EC8C74952}" type="pres">
      <dgm:prSet presAssocID="{219C9ECB-EE22-4BC9-AF8E-18EE47BA852F}" presName="connectorText" presStyleLbl="sibTrans1D1" presStyleIdx="1" presStyleCnt="3"/>
      <dgm:spPr/>
    </dgm:pt>
    <dgm:pt modelId="{1C5DB49E-F17D-4E6B-B4B9-8274C193F408}" type="pres">
      <dgm:prSet presAssocID="{94C0EEDB-BE1C-48D6-9A25-6442EBC68DF7}" presName="node" presStyleLbl="node1" presStyleIdx="2" presStyleCnt="4" custLinFactNeighborX="2087" custLinFactNeighborY="-84195">
        <dgm:presLayoutVars>
          <dgm:bulletEnabled val="1"/>
        </dgm:presLayoutVars>
      </dgm:prSet>
      <dgm:spPr/>
    </dgm:pt>
    <dgm:pt modelId="{44866767-71C1-4259-AABE-AB4C43DC9C8C}" type="pres">
      <dgm:prSet presAssocID="{12EFB386-1952-4DE8-83FE-3512C68C9CFD}" presName="sibTrans" presStyleLbl="sibTrans1D1" presStyleIdx="2" presStyleCnt="3"/>
      <dgm:spPr/>
    </dgm:pt>
    <dgm:pt modelId="{3DB2B2E4-52F5-4934-A44F-DCA4FFADAD28}" type="pres">
      <dgm:prSet presAssocID="{12EFB386-1952-4DE8-83FE-3512C68C9CFD}" presName="connectorText" presStyleLbl="sibTrans1D1" presStyleIdx="2" presStyleCnt="3"/>
      <dgm:spPr/>
    </dgm:pt>
    <dgm:pt modelId="{53DC34BE-7FD4-4243-9DA4-820ACF5D9D64}" type="pres">
      <dgm:prSet presAssocID="{FB721737-68F2-44C1-978E-F8F4508E4FC7}" presName="node" presStyleLbl="node1" presStyleIdx="3" presStyleCnt="4" custLinFactNeighborX="-1670" custLinFactNeighborY="-1531">
        <dgm:presLayoutVars>
          <dgm:bulletEnabled val="1"/>
        </dgm:presLayoutVars>
      </dgm:prSet>
      <dgm:spPr/>
    </dgm:pt>
  </dgm:ptLst>
  <dgm:cxnLst>
    <dgm:cxn modelId="{F5F4C400-5878-476C-8869-AFF204F0CAB1}" srcId="{5ECA5421-63E1-4C26-8FE5-AD9DD41F4D57}" destId="{568BDA0D-BEEE-4C68-BD83-D0E157C039B3}" srcOrd="3" destOrd="0" parTransId="{BCE42EE3-401A-448E-A2F3-9F4433784D18}" sibTransId="{DBA50AD1-635A-4B56-ADF4-8D01EF369930}"/>
    <dgm:cxn modelId="{0528DE17-2434-4A90-9035-1129ACDB23ED}" type="presOf" srcId="{12EFB386-1952-4DE8-83FE-3512C68C9CFD}" destId="{3DB2B2E4-52F5-4934-A44F-DCA4FFADAD28}" srcOrd="1" destOrd="0" presId="urn:microsoft.com/office/officeart/2016/7/layout/RepeatingBendingProcessNew"/>
    <dgm:cxn modelId="{00341620-0A76-4833-8593-2961D1D9805F}" type="presOf" srcId="{495DA5D1-5364-47C0-A416-38512C15884B}" destId="{53DC34BE-7FD4-4243-9DA4-820ACF5D9D64}" srcOrd="0" destOrd="2" presId="urn:microsoft.com/office/officeart/2016/7/layout/RepeatingBendingProcessNew"/>
    <dgm:cxn modelId="{D1852E2A-3D8E-4B7E-A27D-DFAA01EE0DF8}" type="presOf" srcId="{7133A5D6-2F85-49AF-838F-8AEAE7EF000B}" destId="{53DC34BE-7FD4-4243-9DA4-820ACF5D9D64}" srcOrd="0" destOrd="6" presId="urn:microsoft.com/office/officeart/2016/7/layout/RepeatingBendingProcessNew"/>
    <dgm:cxn modelId="{C8D4D130-EB02-49FE-AF21-25C1A0531B8B}" srcId="{FB721737-68F2-44C1-978E-F8F4508E4FC7}" destId="{F45244B7-9909-4BB3-923F-F3ACCEA7726C}" srcOrd="2" destOrd="0" parTransId="{1231C838-E1D3-4DE5-B9A0-1FF869EF120E}" sibTransId="{77E133EC-3385-40E7-9219-913CB5239A80}"/>
    <dgm:cxn modelId="{19EAF332-E44E-4B54-9E4C-008B1628C5BA}" type="presOf" srcId="{0232FAAD-CA91-46E8-B418-D058375429FF}" destId="{34A5F9BF-EECE-4163-8C69-4FF9F4A41355}" srcOrd="0" destOrd="3" presId="urn:microsoft.com/office/officeart/2016/7/layout/RepeatingBendingProcessNew"/>
    <dgm:cxn modelId="{9D9CB935-6218-460A-B3B3-68DF06BA93A8}" srcId="{FB721737-68F2-44C1-978E-F8F4508E4FC7}" destId="{ED0BFAFB-AA9D-474D-AF4C-F19E59E51B40}" srcOrd="4" destOrd="0" parTransId="{DC4F671E-9AA6-48A0-AAE6-28ECE2ABF0A1}" sibTransId="{D44C8A2C-EB28-493E-9F03-B9FB2D30B49D}"/>
    <dgm:cxn modelId="{F4DAA639-91B1-498F-8DB4-4877C1D39668}" srcId="{FB721737-68F2-44C1-978E-F8F4508E4FC7}" destId="{495DA5D1-5364-47C0-A416-38512C15884B}" srcOrd="1" destOrd="0" parTransId="{4853C8EB-96E1-498E-8D04-6A3310D70D5C}" sibTransId="{4BE3C37C-8424-4E80-B940-E23556ADC65F}"/>
    <dgm:cxn modelId="{DB17BE39-7943-4E52-B609-EDDA580D0857}" type="presOf" srcId="{ED0BFAFB-AA9D-474D-AF4C-F19E59E51B40}" destId="{53DC34BE-7FD4-4243-9DA4-820ACF5D9D64}" srcOrd="0" destOrd="5" presId="urn:microsoft.com/office/officeart/2016/7/layout/RepeatingBendingProcessNew"/>
    <dgm:cxn modelId="{ACF18C3F-F16E-4CEA-8AE0-5CE927F20E1A}" type="presOf" srcId="{94C0EEDB-BE1C-48D6-9A25-6442EBC68DF7}" destId="{1C5DB49E-F17D-4E6B-B4B9-8274C193F408}" srcOrd="0" destOrd="0" presId="urn:microsoft.com/office/officeart/2016/7/layout/RepeatingBendingProcessNew"/>
    <dgm:cxn modelId="{96740E40-1749-4B9F-8159-ABEED7424D6D}" srcId="{A6F287DB-83C7-4A24-BEE3-615704B8F9B7}" destId="{FB721737-68F2-44C1-978E-F8F4508E4FC7}" srcOrd="3" destOrd="0" parTransId="{D83708E1-E8B3-497C-A7A5-6EB379E21A99}" sibTransId="{6F88B868-79D5-4116-8FD8-732DC38F4FDD}"/>
    <dgm:cxn modelId="{A4B3FB5B-42B0-4FD7-8034-A0B458DA3175}" type="presOf" srcId="{EB03F93C-09AC-407E-86F3-0F944F88D60D}" destId="{34A5F9BF-EECE-4163-8C69-4FF9F4A41355}" srcOrd="0" destOrd="1" presId="urn:microsoft.com/office/officeart/2016/7/layout/RepeatingBendingProcessNew"/>
    <dgm:cxn modelId="{EB51725F-590F-4AB2-849E-041F7F90D6D4}" type="presOf" srcId="{219C9ECB-EE22-4BC9-AF8E-18EE47BA852F}" destId="{17A30F06-1143-4071-9703-D58EC8C74952}" srcOrd="1" destOrd="0" presId="urn:microsoft.com/office/officeart/2016/7/layout/RepeatingBendingProcessNew"/>
    <dgm:cxn modelId="{A1970361-E0AC-4652-9EF1-307F7CCFEC90}" type="presOf" srcId="{59B3D924-1ADF-4C8A-AFA5-F0EE97A0BE64}" destId="{34A5F9BF-EECE-4163-8C69-4FF9F4A41355}" srcOrd="0" destOrd="2" presId="urn:microsoft.com/office/officeart/2016/7/layout/RepeatingBendingProcessNew"/>
    <dgm:cxn modelId="{2A33B845-0A0E-4F63-8C9C-BE05331B8C44}" srcId="{5ECA5421-63E1-4C26-8FE5-AD9DD41F4D57}" destId="{0232FAAD-CA91-46E8-B418-D058375429FF}" srcOrd="2" destOrd="0" parTransId="{B823C652-4F29-45CC-B02B-8071ABE4104D}" sibTransId="{6EF75E5D-51E9-4E16-9318-B63DA8E19339}"/>
    <dgm:cxn modelId="{882BF048-ACFC-42B1-A60C-E5C864080511}" type="presOf" srcId="{D1BF58EA-1ACE-4D06-9B3C-691144FD42E8}" destId="{75AE35B4-E39C-4193-8EE6-BBEB00D91100}" srcOrd="1" destOrd="0" presId="urn:microsoft.com/office/officeart/2016/7/layout/RepeatingBendingProcessNew"/>
    <dgm:cxn modelId="{BA33FC6A-6AC8-48F3-8AE2-A360DC6C60BB}" type="presOf" srcId="{A5B1C0AA-968B-4E38-9FFF-3485425B7D86}" destId="{53DC34BE-7FD4-4243-9DA4-820ACF5D9D64}" srcOrd="0" destOrd="4" presId="urn:microsoft.com/office/officeart/2016/7/layout/RepeatingBendingProcessNew"/>
    <dgm:cxn modelId="{0132634C-13B1-4473-8DC0-70D37DE495EF}" srcId="{A6F287DB-83C7-4A24-BEE3-615704B8F9B7}" destId="{D5ABA180-3D86-4E44-814B-FD0C931BFD08}" srcOrd="0" destOrd="0" parTransId="{4E9842FE-F802-4A60-8665-63178C3E9A94}" sibTransId="{D1BF58EA-1ACE-4D06-9B3C-691144FD42E8}"/>
    <dgm:cxn modelId="{26481370-483C-4C16-87CB-2C72607148ED}" type="presOf" srcId="{219C9ECB-EE22-4BC9-AF8E-18EE47BA852F}" destId="{F8A3F659-2F63-4A4D-B587-23832347F8CA}" srcOrd="0" destOrd="0" presId="urn:microsoft.com/office/officeart/2016/7/layout/RepeatingBendingProcessNew"/>
    <dgm:cxn modelId="{73739B73-81FD-4DFE-BC88-DA28202619DF}" srcId="{FB721737-68F2-44C1-978E-F8F4508E4FC7}" destId="{A5B1C0AA-968B-4E38-9FFF-3485425B7D86}" srcOrd="3" destOrd="0" parTransId="{EA5E9C5E-F1A1-4BC7-8A18-996A70C9757E}" sibTransId="{80C3F97F-4DEF-46F0-8327-9E9882A27F65}"/>
    <dgm:cxn modelId="{B9CCF157-0647-464B-A90E-E7F9DAA20F88}" srcId="{A6F287DB-83C7-4A24-BEE3-615704B8F9B7}" destId="{94C0EEDB-BE1C-48D6-9A25-6442EBC68DF7}" srcOrd="2" destOrd="0" parTransId="{B6A2B82A-90BF-4D11-BE1D-7B7268D25BA8}" sibTransId="{12EFB386-1952-4DE8-83FE-3512C68C9CFD}"/>
    <dgm:cxn modelId="{E7ED9E58-F4E3-4E4C-9A41-955C3E40874B}" type="presOf" srcId="{FB721737-68F2-44C1-978E-F8F4508E4FC7}" destId="{53DC34BE-7FD4-4243-9DA4-820ACF5D9D64}" srcOrd="0" destOrd="0" presId="urn:microsoft.com/office/officeart/2016/7/layout/RepeatingBendingProcessNew"/>
    <dgm:cxn modelId="{568F667C-9022-4522-81D5-77326B7A98B3}" type="presOf" srcId="{A6F287DB-83C7-4A24-BEE3-615704B8F9B7}" destId="{21714E38-0CE1-4E20-A426-C6D37C2BAA0A}" srcOrd="0" destOrd="0" presId="urn:microsoft.com/office/officeart/2016/7/layout/RepeatingBendingProcessNew"/>
    <dgm:cxn modelId="{9698717D-26EA-4180-9CED-FDCBBA8BBAB7}" srcId="{FB721737-68F2-44C1-978E-F8F4508E4FC7}" destId="{9C47BA0A-2F6A-4747-BF0A-EA9DB882E5E4}" srcOrd="0" destOrd="0" parTransId="{432FA98C-EF3A-4A92-978D-B645DEA69D33}" sibTransId="{41409B82-5FBD-4495-89A0-63A425C97C4B}"/>
    <dgm:cxn modelId="{D5290B88-47F2-424E-8C1A-631BB2742C1C}" type="presOf" srcId="{D1BF58EA-1ACE-4D06-9B3C-691144FD42E8}" destId="{5BA4151A-B8FD-4074-B632-F84F41ACE50C}" srcOrd="0" destOrd="0" presId="urn:microsoft.com/office/officeart/2016/7/layout/RepeatingBendingProcessNew"/>
    <dgm:cxn modelId="{6871FD8F-16CD-4421-82FF-4C2BAC9B9E46}" type="presOf" srcId="{F45244B7-9909-4BB3-923F-F3ACCEA7726C}" destId="{53DC34BE-7FD4-4243-9DA4-820ACF5D9D64}" srcOrd="0" destOrd="3" presId="urn:microsoft.com/office/officeart/2016/7/layout/RepeatingBendingProcessNew"/>
    <dgm:cxn modelId="{6DBE3FB4-6F6E-4810-BCF9-5F6A218FB3CD}" type="presOf" srcId="{9C47BA0A-2F6A-4747-BF0A-EA9DB882E5E4}" destId="{53DC34BE-7FD4-4243-9DA4-820ACF5D9D64}" srcOrd="0" destOrd="1" presId="urn:microsoft.com/office/officeart/2016/7/layout/RepeatingBendingProcessNew"/>
    <dgm:cxn modelId="{578D45B4-427B-4D49-A835-6F2491EC9599}" srcId="{5ECA5421-63E1-4C26-8FE5-AD9DD41F4D57}" destId="{59B3D924-1ADF-4C8A-AFA5-F0EE97A0BE64}" srcOrd="1" destOrd="0" parTransId="{3C8B0AFE-A9E0-4E2E-ABC7-F90333D94584}" sibTransId="{1CE4F6C9-CA33-44E0-857A-1B322FF56AEE}"/>
    <dgm:cxn modelId="{4537E1C8-0DB4-40A6-A7D1-96BEEED270DC}" type="presOf" srcId="{5ECA5421-63E1-4C26-8FE5-AD9DD41F4D57}" destId="{34A5F9BF-EECE-4163-8C69-4FF9F4A41355}" srcOrd="0" destOrd="0" presId="urn:microsoft.com/office/officeart/2016/7/layout/RepeatingBendingProcessNew"/>
    <dgm:cxn modelId="{C19D5FD3-D815-43BB-86FC-FA3E9D3C29D5}" type="presOf" srcId="{12EFB386-1952-4DE8-83FE-3512C68C9CFD}" destId="{44866767-71C1-4259-AABE-AB4C43DC9C8C}" srcOrd="0" destOrd="0" presId="urn:microsoft.com/office/officeart/2016/7/layout/RepeatingBendingProcessNew"/>
    <dgm:cxn modelId="{FB4493D5-87FF-426C-8522-8A188E02BD3F}" srcId="{FB721737-68F2-44C1-978E-F8F4508E4FC7}" destId="{7133A5D6-2F85-49AF-838F-8AEAE7EF000B}" srcOrd="5" destOrd="0" parTransId="{B13D8453-EC1B-41DC-9EDB-8499328DEF5F}" sibTransId="{DD819404-5F7E-4AB9-9934-02D449A10B07}"/>
    <dgm:cxn modelId="{1F31ACD9-198F-4F98-AE93-B02ECCE36688}" type="presOf" srcId="{D5ABA180-3D86-4E44-814B-FD0C931BFD08}" destId="{1AA0C01A-EE5D-4D82-AA8D-6BE370498C8C}" srcOrd="0" destOrd="0" presId="urn:microsoft.com/office/officeart/2016/7/layout/RepeatingBendingProcessNew"/>
    <dgm:cxn modelId="{320562DB-3EBB-4F19-A609-DB55BE1D1753}" srcId="{5ECA5421-63E1-4C26-8FE5-AD9DD41F4D57}" destId="{EB03F93C-09AC-407E-86F3-0F944F88D60D}" srcOrd="0" destOrd="0" parTransId="{FF9D50D6-4A3D-4387-BFD0-4E3971540CDE}" sibTransId="{A6896A63-7351-4EF3-BBDE-BF3426D45000}"/>
    <dgm:cxn modelId="{CD7ADDDC-9F05-4409-B3A0-3F2B19A32C96}" type="presOf" srcId="{568BDA0D-BEEE-4C68-BD83-D0E157C039B3}" destId="{34A5F9BF-EECE-4163-8C69-4FF9F4A41355}" srcOrd="0" destOrd="4" presId="urn:microsoft.com/office/officeart/2016/7/layout/RepeatingBendingProcessNew"/>
    <dgm:cxn modelId="{DA1785F7-2D4B-4F94-8572-46D8A852960D}" srcId="{A6F287DB-83C7-4A24-BEE3-615704B8F9B7}" destId="{5ECA5421-63E1-4C26-8FE5-AD9DD41F4D57}" srcOrd="1" destOrd="0" parTransId="{68D6D45F-D3BA-44D2-8A14-FA638BDBD5EC}" sibTransId="{219C9ECB-EE22-4BC9-AF8E-18EE47BA852F}"/>
    <dgm:cxn modelId="{29C60FEA-21A2-427D-AF6D-5D075715D49E}" type="presParOf" srcId="{21714E38-0CE1-4E20-A426-C6D37C2BAA0A}" destId="{1AA0C01A-EE5D-4D82-AA8D-6BE370498C8C}" srcOrd="0" destOrd="0" presId="urn:microsoft.com/office/officeart/2016/7/layout/RepeatingBendingProcessNew"/>
    <dgm:cxn modelId="{C24FC76B-EC48-4BF5-AA49-DB6421688049}" type="presParOf" srcId="{21714E38-0CE1-4E20-A426-C6D37C2BAA0A}" destId="{5BA4151A-B8FD-4074-B632-F84F41ACE50C}" srcOrd="1" destOrd="0" presId="urn:microsoft.com/office/officeart/2016/7/layout/RepeatingBendingProcessNew"/>
    <dgm:cxn modelId="{1940B655-6B6F-4856-99BE-917AC669FE95}" type="presParOf" srcId="{5BA4151A-B8FD-4074-B632-F84F41ACE50C}" destId="{75AE35B4-E39C-4193-8EE6-BBEB00D91100}" srcOrd="0" destOrd="0" presId="urn:microsoft.com/office/officeart/2016/7/layout/RepeatingBendingProcessNew"/>
    <dgm:cxn modelId="{69385C41-1407-4B38-AF7D-35984B0FDD03}" type="presParOf" srcId="{21714E38-0CE1-4E20-A426-C6D37C2BAA0A}" destId="{34A5F9BF-EECE-4163-8C69-4FF9F4A41355}" srcOrd="2" destOrd="0" presId="urn:microsoft.com/office/officeart/2016/7/layout/RepeatingBendingProcessNew"/>
    <dgm:cxn modelId="{419C2E7C-1FCB-4597-BC5B-481451247544}" type="presParOf" srcId="{21714E38-0CE1-4E20-A426-C6D37C2BAA0A}" destId="{F8A3F659-2F63-4A4D-B587-23832347F8CA}" srcOrd="3" destOrd="0" presId="urn:microsoft.com/office/officeart/2016/7/layout/RepeatingBendingProcessNew"/>
    <dgm:cxn modelId="{59B92EF3-466B-4B5D-8590-6ADE11C1EC44}" type="presParOf" srcId="{F8A3F659-2F63-4A4D-B587-23832347F8CA}" destId="{17A30F06-1143-4071-9703-D58EC8C74952}" srcOrd="0" destOrd="0" presId="urn:microsoft.com/office/officeart/2016/7/layout/RepeatingBendingProcessNew"/>
    <dgm:cxn modelId="{AC10502F-B889-44CA-B4B0-9C4745B49188}" type="presParOf" srcId="{21714E38-0CE1-4E20-A426-C6D37C2BAA0A}" destId="{1C5DB49E-F17D-4E6B-B4B9-8274C193F408}" srcOrd="4" destOrd="0" presId="urn:microsoft.com/office/officeart/2016/7/layout/RepeatingBendingProcessNew"/>
    <dgm:cxn modelId="{7D153F90-B2E4-4668-9AB9-B4D34F359596}" type="presParOf" srcId="{21714E38-0CE1-4E20-A426-C6D37C2BAA0A}" destId="{44866767-71C1-4259-AABE-AB4C43DC9C8C}" srcOrd="5" destOrd="0" presId="urn:microsoft.com/office/officeart/2016/7/layout/RepeatingBendingProcessNew"/>
    <dgm:cxn modelId="{9955D6C1-6182-4CE4-83BC-CADC4D6C9B50}" type="presParOf" srcId="{44866767-71C1-4259-AABE-AB4C43DC9C8C}" destId="{3DB2B2E4-52F5-4934-A44F-DCA4FFADAD28}" srcOrd="0" destOrd="0" presId="urn:microsoft.com/office/officeart/2016/7/layout/RepeatingBendingProcessNew"/>
    <dgm:cxn modelId="{3B176612-C5E7-44C1-B97F-652B4008E3F6}" type="presParOf" srcId="{21714E38-0CE1-4E20-A426-C6D37C2BAA0A}" destId="{53DC34BE-7FD4-4243-9DA4-820ACF5D9D64}" srcOrd="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AE9ECB-51AF-4246-BB41-A45162626D34}"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769D71D6-88B0-43F2-A5A3-E6148248D32F}">
      <dgm:prSet/>
      <dgm:spPr/>
      <dgm:t>
        <a:bodyPr/>
        <a:lstStyle/>
        <a:p>
          <a:r>
            <a:rPr lang="en-US" b="1"/>
            <a:t>The Vision</a:t>
          </a:r>
          <a:endParaRPr lang="en-US"/>
        </a:p>
      </dgm:t>
    </dgm:pt>
    <dgm:pt modelId="{508D2CCB-7D55-404D-8A79-D1CEAB49C383}" type="parTrans" cxnId="{97A6671F-CDFA-41F6-955D-1DCB3D8BC281}">
      <dgm:prSet/>
      <dgm:spPr/>
      <dgm:t>
        <a:bodyPr/>
        <a:lstStyle/>
        <a:p>
          <a:endParaRPr lang="en-US"/>
        </a:p>
      </dgm:t>
    </dgm:pt>
    <dgm:pt modelId="{4E9A9BF4-68E4-4605-BCE3-93E6E328CB2E}" type="sibTrans" cxnId="{97A6671F-CDFA-41F6-955D-1DCB3D8BC281}">
      <dgm:prSet/>
      <dgm:spPr/>
      <dgm:t>
        <a:bodyPr/>
        <a:lstStyle/>
        <a:p>
          <a:endParaRPr lang="en-US"/>
        </a:p>
      </dgm:t>
    </dgm:pt>
    <dgm:pt modelId="{E3DA3920-A821-4C22-9C90-EC2C4F3A8293}">
      <dgm:prSet/>
      <dgm:spPr/>
      <dgm:t>
        <a:bodyPr/>
        <a:lstStyle/>
        <a:p>
          <a:r>
            <a:rPr lang="en-US" b="1"/>
            <a:t>American Teen Scene Expo™</a:t>
          </a:r>
          <a:endParaRPr lang="en-US"/>
        </a:p>
      </dgm:t>
    </dgm:pt>
    <dgm:pt modelId="{90616BC2-DD30-4A98-91AF-A0900E26FE9A}" type="parTrans" cxnId="{C6BC87C1-0624-46AF-A25B-2ABC29ADB4E6}">
      <dgm:prSet/>
      <dgm:spPr/>
      <dgm:t>
        <a:bodyPr/>
        <a:lstStyle/>
        <a:p>
          <a:endParaRPr lang="en-US"/>
        </a:p>
      </dgm:t>
    </dgm:pt>
    <dgm:pt modelId="{93A18876-E475-4259-AEE5-566A81FC1987}" type="sibTrans" cxnId="{C6BC87C1-0624-46AF-A25B-2ABC29ADB4E6}">
      <dgm:prSet/>
      <dgm:spPr/>
      <dgm:t>
        <a:bodyPr/>
        <a:lstStyle/>
        <a:p>
          <a:endParaRPr lang="en-US"/>
        </a:p>
      </dgm:t>
    </dgm:pt>
    <dgm:pt modelId="{DF6A30CD-ACF8-47ED-8771-5BD02CCB22A6}">
      <dgm:prSet/>
      <dgm:spPr/>
      <dgm:t>
        <a:bodyPr/>
        <a:lstStyle/>
        <a:p>
          <a:r>
            <a:rPr lang="en-US" b="1"/>
            <a:t>To become the premier national experiential platform connecting brands, entertainment, technology, creators, and youth culture.</a:t>
          </a:r>
          <a:endParaRPr lang="en-US"/>
        </a:p>
      </dgm:t>
    </dgm:pt>
    <dgm:pt modelId="{9D4A28A0-87D6-4C28-AC21-BBBE0780F7D1}" type="parTrans" cxnId="{D74BD8EC-580E-4D10-A64F-4ED9F17FAFA0}">
      <dgm:prSet/>
      <dgm:spPr/>
      <dgm:t>
        <a:bodyPr/>
        <a:lstStyle/>
        <a:p>
          <a:endParaRPr lang="en-US"/>
        </a:p>
      </dgm:t>
    </dgm:pt>
    <dgm:pt modelId="{2322E17B-506A-495B-8694-92279120009B}" type="sibTrans" cxnId="{D74BD8EC-580E-4D10-A64F-4ED9F17FAFA0}">
      <dgm:prSet/>
      <dgm:spPr/>
      <dgm:t>
        <a:bodyPr/>
        <a:lstStyle/>
        <a:p>
          <a:endParaRPr lang="en-US"/>
        </a:p>
      </dgm:t>
    </dgm:pt>
    <dgm:pt modelId="{ADE874CD-8B6E-494B-A166-D919F0765F4B}">
      <dgm:prSet/>
      <dgm:spPr/>
      <dgm:t>
        <a:bodyPr/>
        <a:lstStyle/>
        <a:p>
          <a:r>
            <a:rPr lang="en-US"/>
            <a:t>The expo is designed to combine:</a:t>
          </a:r>
        </a:p>
      </dgm:t>
    </dgm:pt>
    <dgm:pt modelId="{336A5FEA-ECC0-4DDE-BD1B-1B65A464C1E6}" type="parTrans" cxnId="{CF03F649-8A71-44A8-94F0-A866B075018B}">
      <dgm:prSet/>
      <dgm:spPr/>
      <dgm:t>
        <a:bodyPr/>
        <a:lstStyle/>
        <a:p>
          <a:endParaRPr lang="en-US"/>
        </a:p>
      </dgm:t>
    </dgm:pt>
    <dgm:pt modelId="{18E21306-59AF-40E1-95A9-D995A24BB0BC}" type="sibTrans" cxnId="{CF03F649-8A71-44A8-94F0-A866B075018B}">
      <dgm:prSet/>
      <dgm:spPr/>
      <dgm:t>
        <a:bodyPr/>
        <a:lstStyle/>
        <a:p>
          <a:endParaRPr lang="en-US"/>
        </a:p>
      </dgm:t>
    </dgm:pt>
    <dgm:pt modelId="{F5A69AE5-05DA-4E23-9AB5-C0B27B7F6D0A}">
      <dgm:prSet/>
      <dgm:spPr/>
      <dgm:t>
        <a:bodyPr/>
        <a:lstStyle/>
        <a:p>
          <a:r>
            <a:rPr lang="en-US"/>
            <a:t>Consumer discovery</a:t>
          </a:r>
        </a:p>
      </dgm:t>
    </dgm:pt>
    <dgm:pt modelId="{B3CCC15F-142C-4F2F-8210-E4D8B85A0A3A}" type="parTrans" cxnId="{EC7892F2-9B38-4DEA-A2A5-AC39CF37CE82}">
      <dgm:prSet/>
      <dgm:spPr/>
      <dgm:t>
        <a:bodyPr/>
        <a:lstStyle/>
        <a:p>
          <a:endParaRPr lang="en-US"/>
        </a:p>
      </dgm:t>
    </dgm:pt>
    <dgm:pt modelId="{26493E96-4958-4CF4-93D5-B5707451BD54}" type="sibTrans" cxnId="{EC7892F2-9B38-4DEA-A2A5-AC39CF37CE82}">
      <dgm:prSet/>
      <dgm:spPr/>
      <dgm:t>
        <a:bodyPr/>
        <a:lstStyle/>
        <a:p>
          <a:endParaRPr lang="en-US"/>
        </a:p>
      </dgm:t>
    </dgm:pt>
    <dgm:pt modelId="{CC500BB6-30F9-4A62-B614-D9A8128097F6}">
      <dgm:prSet/>
      <dgm:spPr/>
      <dgm:t>
        <a:bodyPr/>
        <a:lstStyle/>
        <a:p>
          <a:r>
            <a:rPr lang="en-US"/>
            <a:t>Entertainment</a:t>
          </a:r>
        </a:p>
      </dgm:t>
    </dgm:pt>
    <dgm:pt modelId="{3ABCA951-91B8-4F5E-AE09-B8250E15F8E7}" type="parTrans" cxnId="{1FCFA309-CFD0-4032-81D6-2DA19E1D75F1}">
      <dgm:prSet/>
      <dgm:spPr/>
      <dgm:t>
        <a:bodyPr/>
        <a:lstStyle/>
        <a:p>
          <a:endParaRPr lang="en-US"/>
        </a:p>
      </dgm:t>
    </dgm:pt>
    <dgm:pt modelId="{EAA091D4-918A-49E0-83AE-776C9FFC1A17}" type="sibTrans" cxnId="{1FCFA309-CFD0-4032-81D6-2DA19E1D75F1}">
      <dgm:prSet/>
      <dgm:spPr/>
      <dgm:t>
        <a:bodyPr/>
        <a:lstStyle/>
        <a:p>
          <a:endParaRPr lang="en-US"/>
        </a:p>
      </dgm:t>
    </dgm:pt>
    <dgm:pt modelId="{7721D991-5B17-4C0C-B2B3-24DF69035B9F}">
      <dgm:prSet/>
      <dgm:spPr/>
      <dgm:t>
        <a:bodyPr/>
        <a:lstStyle/>
        <a:p>
          <a:r>
            <a:rPr lang="en-US"/>
            <a:t>Social amplification</a:t>
          </a:r>
        </a:p>
      </dgm:t>
    </dgm:pt>
    <dgm:pt modelId="{0D782A89-8694-4B72-BBBE-BA379B60251C}" type="parTrans" cxnId="{18764117-3093-47BF-97D9-F32C4B66B8BF}">
      <dgm:prSet/>
      <dgm:spPr/>
      <dgm:t>
        <a:bodyPr/>
        <a:lstStyle/>
        <a:p>
          <a:endParaRPr lang="en-US"/>
        </a:p>
      </dgm:t>
    </dgm:pt>
    <dgm:pt modelId="{58A64C34-2620-4E14-AE77-475219D1A923}" type="sibTrans" cxnId="{18764117-3093-47BF-97D9-F32C4B66B8BF}">
      <dgm:prSet/>
      <dgm:spPr/>
      <dgm:t>
        <a:bodyPr/>
        <a:lstStyle/>
        <a:p>
          <a:endParaRPr lang="en-US"/>
        </a:p>
      </dgm:t>
    </dgm:pt>
    <dgm:pt modelId="{CCCA0C4A-E1BB-48B3-980F-DA75BBA0B50C}">
      <dgm:prSet/>
      <dgm:spPr/>
      <dgm:t>
        <a:bodyPr/>
        <a:lstStyle/>
        <a:p>
          <a:r>
            <a:rPr lang="en-US"/>
            <a:t>Influencer engagement</a:t>
          </a:r>
        </a:p>
      </dgm:t>
    </dgm:pt>
    <dgm:pt modelId="{98F6835C-2F34-455D-B7FF-DEF22A3010BC}" type="parTrans" cxnId="{F434F7DB-BDEF-43D8-BAD7-039DEE19B3A2}">
      <dgm:prSet/>
      <dgm:spPr/>
      <dgm:t>
        <a:bodyPr/>
        <a:lstStyle/>
        <a:p>
          <a:endParaRPr lang="en-US"/>
        </a:p>
      </dgm:t>
    </dgm:pt>
    <dgm:pt modelId="{061C5A7C-EC22-4BD8-8BFA-138054D59D31}" type="sibTrans" cxnId="{F434F7DB-BDEF-43D8-BAD7-039DEE19B3A2}">
      <dgm:prSet/>
      <dgm:spPr/>
      <dgm:t>
        <a:bodyPr/>
        <a:lstStyle/>
        <a:p>
          <a:endParaRPr lang="en-US"/>
        </a:p>
      </dgm:t>
    </dgm:pt>
    <dgm:pt modelId="{68E5F949-C12F-4AA6-9F36-BC9AF0352C28}">
      <dgm:prSet/>
      <dgm:spPr/>
      <dgm:t>
        <a:bodyPr/>
        <a:lstStyle/>
        <a:p>
          <a:r>
            <a:rPr lang="en-US"/>
            <a:t>Brand activations</a:t>
          </a:r>
        </a:p>
      </dgm:t>
    </dgm:pt>
    <dgm:pt modelId="{2735AD51-1B2F-45ED-9C95-B9CF268C444B}" type="parTrans" cxnId="{A9C6D21D-FB5F-431D-ADD9-07A0E95800DE}">
      <dgm:prSet/>
      <dgm:spPr/>
      <dgm:t>
        <a:bodyPr/>
        <a:lstStyle/>
        <a:p>
          <a:endParaRPr lang="en-US"/>
        </a:p>
      </dgm:t>
    </dgm:pt>
    <dgm:pt modelId="{1EF58B9F-1701-49A0-A37D-8861A96D3402}" type="sibTrans" cxnId="{A9C6D21D-FB5F-431D-ADD9-07A0E95800DE}">
      <dgm:prSet/>
      <dgm:spPr/>
      <dgm:t>
        <a:bodyPr/>
        <a:lstStyle/>
        <a:p>
          <a:endParaRPr lang="en-US"/>
        </a:p>
      </dgm:t>
    </dgm:pt>
    <dgm:pt modelId="{04685D24-31AF-4F01-B555-25E8B09DE7A5}">
      <dgm:prSet/>
      <dgm:spPr/>
      <dgm:t>
        <a:bodyPr/>
        <a:lstStyle/>
        <a:p>
          <a:r>
            <a:rPr lang="en-US"/>
            <a:t>Community experiences</a:t>
          </a:r>
        </a:p>
      </dgm:t>
    </dgm:pt>
    <dgm:pt modelId="{36C3AB4B-8491-49B1-9DEA-A7845E10C39D}" type="parTrans" cxnId="{21A68E61-CC26-46F7-8B8C-313FB658D2B8}">
      <dgm:prSet/>
      <dgm:spPr/>
      <dgm:t>
        <a:bodyPr/>
        <a:lstStyle/>
        <a:p>
          <a:endParaRPr lang="en-US"/>
        </a:p>
      </dgm:t>
    </dgm:pt>
    <dgm:pt modelId="{B8D3239F-2E72-4AC5-95EB-2E4F3D224CE1}" type="sibTrans" cxnId="{21A68E61-CC26-46F7-8B8C-313FB658D2B8}">
      <dgm:prSet/>
      <dgm:spPr/>
      <dgm:t>
        <a:bodyPr/>
        <a:lstStyle/>
        <a:p>
          <a:endParaRPr lang="en-US"/>
        </a:p>
      </dgm:t>
    </dgm:pt>
    <dgm:pt modelId="{BD0ADB80-CDC9-41AC-8348-925C9D89BC06}">
      <dgm:prSet/>
      <dgm:spPr/>
      <dgm:t>
        <a:bodyPr/>
        <a:lstStyle/>
        <a:p>
          <a:r>
            <a:rPr lang="en-US"/>
            <a:t>Live commerce</a:t>
          </a:r>
        </a:p>
      </dgm:t>
    </dgm:pt>
    <dgm:pt modelId="{431E8DCB-EB12-4BFC-AC8E-84FE12FB7845}" type="parTrans" cxnId="{E1C24AE3-5DAE-4A9B-A79D-8E34E2DCEAF5}">
      <dgm:prSet/>
      <dgm:spPr/>
      <dgm:t>
        <a:bodyPr/>
        <a:lstStyle/>
        <a:p>
          <a:endParaRPr lang="en-US"/>
        </a:p>
      </dgm:t>
    </dgm:pt>
    <dgm:pt modelId="{95DD160C-40D6-4B5B-8212-4110769E2995}" type="sibTrans" cxnId="{E1C24AE3-5DAE-4A9B-A79D-8E34E2DCEAF5}">
      <dgm:prSet/>
      <dgm:spPr/>
      <dgm:t>
        <a:bodyPr/>
        <a:lstStyle/>
        <a:p>
          <a:endParaRPr lang="en-US"/>
        </a:p>
      </dgm:t>
    </dgm:pt>
    <dgm:pt modelId="{75D7609E-9555-4D99-8896-02F99611BA5A}">
      <dgm:prSet/>
      <dgm:spPr/>
      <dgm:t>
        <a:bodyPr/>
        <a:lstStyle/>
        <a:p>
          <a:r>
            <a:rPr lang="en-US"/>
            <a:t>Youth-focused lifestyle experiences</a:t>
          </a:r>
        </a:p>
      </dgm:t>
    </dgm:pt>
    <dgm:pt modelId="{1211A279-9311-4DD0-8B70-2CAFD590487A}" type="parTrans" cxnId="{2FBB799F-F6F0-4F00-9E3A-51945FF6AF64}">
      <dgm:prSet/>
      <dgm:spPr/>
      <dgm:t>
        <a:bodyPr/>
        <a:lstStyle/>
        <a:p>
          <a:endParaRPr lang="en-US"/>
        </a:p>
      </dgm:t>
    </dgm:pt>
    <dgm:pt modelId="{CE1F49E9-C34C-4A98-BEB2-EC74B92C74AD}" type="sibTrans" cxnId="{2FBB799F-F6F0-4F00-9E3A-51945FF6AF64}">
      <dgm:prSet/>
      <dgm:spPr/>
      <dgm:t>
        <a:bodyPr/>
        <a:lstStyle/>
        <a:p>
          <a:endParaRPr lang="en-US"/>
        </a:p>
      </dgm:t>
    </dgm:pt>
    <dgm:pt modelId="{E32A08A2-201E-4495-9173-9B656FB3F24D}">
      <dgm:prSet/>
      <dgm:spPr/>
      <dgm:t>
        <a:bodyPr/>
        <a:lstStyle/>
        <a:p>
          <a:r>
            <a:rPr lang="en-US"/>
            <a:t>Under one scalable event ecosystem.</a:t>
          </a:r>
        </a:p>
      </dgm:t>
    </dgm:pt>
    <dgm:pt modelId="{E0C19E72-AFA5-48CC-80E6-5D6388ECA078}" type="parTrans" cxnId="{B618E632-2A92-47E9-BAF2-DA4CE43AB2C6}">
      <dgm:prSet/>
      <dgm:spPr/>
      <dgm:t>
        <a:bodyPr/>
        <a:lstStyle/>
        <a:p>
          <a:endParaRPr lang="en-US"/>
        </a:p>
      </dgm:t>
    </dgm:pt>
    <dgm:pt modelId="{1642AD17-1A81-4253-8890-037BA9F04FFE}" type="sibTrans" cxnId="{B618E632-2A92-47E9-BAF2-DA4CE43AB2C6}">
      <dgm:prSet/>
      <dgm:spPr/>
      <dgm:t>
        <a:bodyPr/>
        <a:lstStyle/>
        <a:p>
          <a:endParaRPr lang="en-US"/>
        </a:p>
      </dgm:t>
    </dgm:pt>
    <dgm:pt modelId="{E7381E33-ABA9-4487-8958-8B1F328BBA05}" type="pres">
      <dgm:prSet presAssocID="{96AE9ECB-51AF-4246-BB41-A45162626D34}" presName="Name0" presStyleCnt="0">
        <dgm:presLayoutVars>
          <dgm:dir/>
          <dgm:resizeHandles val="exact"/>
        </dgm:presLayoutVars>
      </dgm:prSet>
      <dgm:spPr/>
    </dgm:pt>
    <dgm:pt modelId="{0A154CB5-B9B5-47A1-8FF6-18CC676600D4}" type="pres">
      <dgm:prSet presAssocID="{769D71D6-88B0-43F2-A5A3-E6148248D32F}" presName="node" presStyleLbl="node1" presStyleIdx="0" presStyleCnt="5">
        <dgm:presLayoutVars>
          <dgm:bulletEnabled val="1"/>
        </dgm:presLayoutVars>
      </dgm:prSet>
      <dgm:spPr/>
    </dgm:pt>
    <dgm:pt modelId="{DFFD9E31-0063-4C58-A447-3EA058575A39}" type="pres">
      <dgm:prSet presAssocID="{4E9A9BF4-68E4-4605-BCE3-93E6E328CB2E}" presName="sibTrans" presStyleLbl="sibTrans1D1" presStyleIdx="0" presStyleCnt="4"/>
      <dgm:spPr/>
    </dgm:pt>
    <dgm:pt modelId="{F73B6227-1642-4201-95F7-40FC02AF2CFA}" type="pres">
      <dgm:prSet presAssocID="{4E9A9BF4-68E4-4605-BCE3-93E6E328CB2E}" presName="connectorText" presStyleLbl="sibTrans1D1" presStyleIdx="0" presStyleCnt="4"/>
      <dgm:spPr/>
    </dgm:pt>
    <dgm:pt modelId="{84F20904-96A9-4DEC-869C-94791480546C}" type="pres">
      <dgm:prSet presAssocID="{E3DA3920-A821-4C22-9C90-EC2C4F3A8293}" presName="node" presStyleLbl="node1" presStyleIdx="1" presStyleCnt="5">
        <dgm:presLayoutVars>
          <dgm:bulletEnabled val="1"/>
        </dgm:presLayoutVars>
      </dgm:prSet>
      <dgm:spPr/>
    </dgm:pt>
    <dgm:pt modelId="{92D56FD5-5661-48DE-9F50-D7B4738E1637}" type="pres">
      <dgm:prSet presAssocID="{93A18876-E475-4259-AEE5-566A81FC1987}" presName="sibTrans" presStyleLbl="sibTrans1D1" presStyleIdx="1" presStyleCnt="4"/>
      <dgm:spPr/>
    </dgm:pt>
    <dgm:pt modelId="{96245BCF-0FEF-4B85-A6E7-273FBC9BB9E9}" type="pres">
      <dgm:prSet presAssocID="{93A18876-E475-4259-AEE5-566A81FC1987}" presName="connectorText" presStyleLbl="sibTrans1D1" presStyleIdx="1" presStyleCnt="4"/>
      <dgm:spPr/>
    </dgm:pt>
    <dgm:pt modelId="{9CD4DCD7-0A2A-4FF6-BFCC-6448DEF0E868}" type="pres">
      <dgm:prSet presAssocID="{DF6A30CD-ACF8-47ED-8771-5BD02CCB22A6}" presName="node" presStyleLbl="node1" presStyleIdx="2" presStyleCnt="5">
        <dgm:presLayoutVars>
          <dgm:bulletEnabled val="1"/>
        </dgm:presLayoutVars>
      </dgm:prSet>
      <dgm:spPr/>
    </dgm:pt>
    <dgm:pt modelId="{44B1F519-4B6D-4248-87CC-F73725AF658E}" type="pres">
      <dgm:prSet presAssocID="{2322E17B-506A-495B-8694-92279120009B}" presName="sibTrans" presStyleLbl="sibTrans1D1" presStyleIdx="2" presStyleCnt="4"/>
      <dgm:spPr/>
    </dgm:pt>
    <dgm:pt modelId="{A946D3CD-2EE4-4F24-B7C3-C291584DBF13}" type="pres">
      <dgm:prSet presAssocID="{2322E17B-506A-495B-8694-92279120009B}" presName="connectorText" presStyleLbl="sibTrans1D1" presStyleIdx="2" presStyleCnt="4"/>
      <dgm:spPr/>
    </dgm:pt>
    <dgm:pt modelId="{8C2915C3-0ED5-4A96-8B8D-609495C4EAE2}" type="pres">
      <dgm:prSet presAssocID="{ADE874CD-8B6E-494B-A166-D919F0765F4B}" presName="node" presStyleLbl="node1" presStyleIdx="3" presStyleCnt="5">
        <dgm:presLayoutVars>
          <dgm:bulletEnabled val="1"/>
        </dgm:presLayoutVars>
      </dgm:prSet>
      <dgm:spPr/>
    </dgm:pt>
    <dgm:pt modelId="{42C6F5A0-D7D1-44AA-B341-DBE51D2B33C3}" type="pres">
      <dgm:prSet presAssocID="{18E21306-59AF-40E1-95A9-D995A24BB0BC}" presName="sibTrans" presStyleLbl="sibTrans1D1" presStyleIdx="3" presStyleCnt="4"/>
      <dgm:spPr/>
    </dgm:pt>
    <dgm:pt modelId="{5AB58BA6-CE77-42D4-A361-C66F55455302}" type="pres">
      <dgm:prSet presAssocID="{18E21306-59AF-40E1-95A9-D995A24BB0BC}" presName="connectorText" presStyleLbl="sibTrans1D1" presStyleIdx="3" presStyleCnt="4"/>
      <dgm:spPr/>
    </dgm:pt>
    <dgm:pt modelId="{115C8D64-A6C8-4B1B-82EA-F6FD6BB29A7C}" type="pres">
      <dgm:prSet presAssocID="{E32A08A2-201E-4495-9173-9B656FB3F24D}" presName="node" presStyleLbl="node1" presStyleIdx="4" presStyleCnt="5">
        <dgm:presLayoutVars>
          <dgm:bulletEnabled val="1"/>
        </dgm:presLayoutVars>
      </dgm:prSet>
      <dgm:spPr/>
    </dgm:pt>
  </dgm:ptLst>
  <dgm:cxnLst>
    <dgm:cxn modelId="{1FCFA309-CFD0-4032-81D6-2DA19E1D75F1}" srcId="{ADE874CD-8B6E-494B-A166-D919F0765F4B}" destId="{CC500BB6-30F9-4A62-B614-D9A8128097F6}" srcOrd="1" destOrd="0" parTransId="{3ABCA951-91B8-4F5E-AE09-B8250E15F8E7}" sibTransId="{EAA091D4-918A-49E0-83AE-776C9FFC1A17}"/>
    <dgm:cxn modelId="{DD59950B-32E3-4F54-BC79-1F06BA5F42A8}" type="presOf" srcId="{93A18876-E475-4259-AEE5-566A81FC1987}" destId="{92D56FD5-5661-48DE-9F50-D7B4738E1637}" srcOrd="0" destOrd="0" presId="urn:microsoft.com/office/officeart/2016/7/layout/RepeatingBendingProcessNew"/>
    <dgm:cxn modelId="{18764117-3093-47BF-97D9-F32C4B66B8BF}" srcId="{ADE874CD-8B6E-494B-A166-D919F0765F4B}" destId="{7721D991-5B17-4C0C-B2B3-24DF69035B9F}" srcOrd="2" destOrd="0" parTransId="{0D782A89-8694-4B72-BBBE-BA379B60251C}" sibTransId="{58A64C34-2620-4E14-AE77-475219D1A923}"/>
    <dgm:cxn modelId="{A9C6D21D-FB5F-431D-ADD9-07A0E95800DE}" srcId="{ADE874CD-8B6E-494B-A166-D919F0765F4B}" destId="{68E5F949-C12F-4AA6-9F36-BC9AF0352C28}" srcOrd="4" destOrd="0" parTransId="{2735AD51-1B2F-45ED-9C95-B9CF268C444B}" sibTransId="{1EF58B9F-1701-49A0-A37D-8861A96D3402}"/>
    <dgm:cxn modelId="{97A6671F-CDFA-41F6-955D-1DCB3D8BC281}" srcId="{96AE9ECB-51AF-4246-BB41-A45162626D34}" destId="{769D71D6-88B0-43F2-A5A3-E6148248D32F}" srcOrd="0" destOrd="0" parTransId="{508D2CCB-7D55-404D-8A79-D1CEAB49C383}" sibTransId="{4E9A9BF4-68E4-4605-BCE3-93E6E328CB2E}"/>
    <dgm:cxn modelId="{4A42D320-0832-460A-B599-CD52F7B2D857}" type="presOf" srcId="{93A18876-E475-4259-AEE5-566A81FC1987}" destId="{96245BCF-0FEF-4B85-A6E7-273FBC9BB9E9}" srcOrd="1" destOrd="0" presId="urn:microsoft.com/office/officeart/2016/7/layout/RepeatingBendingProcessNew"/>
    <dgm:cxn modelId="{F6744D24-D646-4A18-8AD7-21FD559B31EA}" type="presOf" srcId="{4E9A9BF4-68E4-4605-BCE3-93E6E328CB2E}" destId="{DFFD9E31-0063-4C58-A447-3EA058575A39}" srcOrd="0" destOrd="0" presId="urn:microsoft.com/office/officeart/2016/7/layout/RepeatingBendingProcessNew"/>
    <dgm:cxn modelId="{3D710B29-2AE2-4F19-B735-CFEAEFDAA4EB}" type="presOf" srcId="{DF6A30CD-ACF8-47ED-8771-5BD02CCB22A6}" destId="{9CD4DCD7-0A2A-4FF6-BFCC-6448DEF0E868}" srcOrd="0" destOrd="0" presId="urn:microsoft.com/office/officeart/2016/7/layout/RepeatingBendingProcessNew"/>
    <dgm:cxn modelId="{F403582D-4B7B-4C96-A569-FC782E6C7CA8}" type="presOf" srcId="{2322E17B-506A-495B-8694-92279120009B}" destId="{A946D3CD-2EE4-4F24-B7C3-C291584DBF13}" srcOrd="1" destOrd="0" presId="urn:microsoft.com/office/officeart/2016/7/layout/RepeatingBendingProcessNew"/>
    <dgm:cxn modelId="{4EB01731-7C62-4C28-B869-B52C429EBF36}" type="presOf" srcId="{18E21306-59AF-40E1-95A9-D995A24BB0BC}" destId="{5AB58BA6-CE77-42D4-A361-C66F55455302}" srcOrd="1" destOrd="0" presId="urn:microsoft.com/office/officeart/2016/7/layout/RepeatingBendingProcessNew"/>
    <dgm:cxn modelId="{C859B331-37D8-4653-9008-B061C5CDA65E}" type="presOf" srcId="{769D71D6-88B0-43F2-A5A3-E6148248D32F}" destId="{0A154CB5-B9B5-47A1-8FF6-18CC676600D4}" srcOrd="0" destOrd="0" presId="urn:microsoft.com/office/officeart/2016/7/layout/RepeatingBendingProcessNew"/>
    <dgm:cxn modelId="{B618E632-2A92-47E9-BAF2-DA4CE43AB2C6}" srcId="{96AE9ECB-51AF-4246-BB41-A45162626D34}" destId="{E32A08A2-201E-4495-9173-9B656FB3F24D}" srcOrd="4" destOrd="0" parTransId="{E0C19E72-AFA5-48CC-80E6-5D6388ECA078}" sibTransId="{1642AD17-1A81-4253-8890-037BA9F04FFE}"/>
    <dgm:cxn modelId="{3C01E13D-8D12-4C8E-A47D-5E9F692114EC}" type="presOf" srcId="{04685D24-31AF-4F01-B555-25E8B09DE7A5}" destId="{8C2915C3-0ED5-4A96-8B8D-609495C4EAE2}" srcOrd="0" destOrd="6" presId="urn:microsoft.com/office/officeart/2016/7/layout/RepeatingBendingProcessNew"/>
    <dgm:cxn modelId="{CB1C885C-3DA1-4C78-BE82-BACBCFF700DE}" type="presOf" srcId="{4E9A9BF4-68E4-4605-BCE3-93E6E328CB2E}" destId="{F73B6227-1642-4201-95F7-40FC02AF2CFA}" srcOrd="1" destOrd="0" presId="urn:microsoft.com/office/officeart/2016/7/layout/RepeatingBendingProcessNew"/>
    <dgm:cxn modelId="{21A68E61-CC26-46F7-8B8C-313FB658D2B8}" srcId="{ADE874CD-8B6E-494B-A166-D919F0765F4B}" destId="{04685D24-31AF-4F01-B555-25E8B09DE7A5}" srcOrd="5" destOrd="0" parTransId="{36C3AB4B-8491-49B1-9DEA-A7845E10C39D}" sibTransId="{B8D3239F-2E72-4AC5-95EB-2E4F3D224CE1}"/>
    <dgm:cxn modelId="{B335E043-36A8-420C-981D-18E80008E2C1}" type="presOf" srcId="{7721D991-5B17-4C0C-B2B3-24DF69035B9F}" destId="{8C2915C3-0ED5-4A96-8B8D-609495C4EAE2}" srcOrd="0" destOrd="3" presId="urn:microsoft.com/office/officeart/2016/7/layout/RepeatingBendingProcessNew"/>
    <dgm:cxn modelId="{CF03F649-8A71-44A8-94F0-A866B075018B}" srcId="{96AE9ECB-51AF-4246-BB41-A45162626D34}" destId="{ADE874CD-8B6E-494B-A166-D919F0765F4B}" srcOrd="3" destOrd="0" parTransId="{336A5FEA-ECC0-4DDE-BD1B-1B65A464C1E6}" sibTransId="{18E21306-59AF-40E1-95A9-D995A24BB0BC}"/>
    <dgm:cxn modelId="{D302F68A-D0DC-4231-842B-D776BB20E1FC}" type="presOf" srcId="{F5A69AE5-05DA-4E23-9AB5-C0B27B7F6D0A}" destId="{8C2915C3-0ED5-4A96-8B8D-609495C4EAE2}" srcOrd="0" destOrd="1" presId="urn:microsoft.com/office/officeart/2016/7/layout/RepeatingBendingProcessNew"/>
    <dgm:cxn modelId="{C5388C94-70DE-4D9E-8432-F434E12E552A}" type="presOf" srcId="{2322E17B-506A-495B-8694-92279120009B}" destId="{44B1F519-4B6D-4248-87CC-F73725AF658E}" srcOrd="0" destOrd="0" presId="urn:microsoft.com/office/officeart/2016/7/layout/RepeatingBendingProcessNew"/>
    <dgm:cxn modelId="{2FBB799F-F6F0-4F00-9E3A-51945FF6AF64}" srcId="{ADE874CD-8B6E-494B-A166-D919F0765F4B}" destId="{75D7609E-9555-4D99-8896-02F99611BA5A}" srcOrd="7" destOrd="0" parTransId="{1211A279-9311-4DD0-8B70-2CAFD590487A}" sibTransId="{CE1F49E9-C34C-4A98-BEB2-EC74B92C74AD}"/>
    <dgm:cxn modelId="{299888B4-A26B-4927-917E-27F0372F5096}" type="presOf" srcId="{75D7609E-9555-4D99-8896-02F99611BA5A}" destId="{8C2915C3-0ED5-4A96-8B8D-609495C4EAE2}" srcOrd="0" destOrd="8" presId="urn:microsoft.com/office/officeart/2016/7/layout/RepeatingBendingProcessNew"/>
    <dgm:cxn modelId="{C6BC87C1-0624-46AF-A25B-2ABC29ADB4E6}" srcId="{96AE9ECB-51AF-4246-BB41-A45162626D34}" destId="{E3DA3920-A821-4C22-9C90-EC2C4F3A8293}" srcOrd="1" destOrd="0" parTransId="{90616BC2-DD30-4A98-91AF-A0900E26FE9A}" sibTransId="{93A18876-E475-4259-AEE5-566A81FC1987}"/>
    <dgm:cxn modelId="{9C07F0C9-716A-46F0-8245-1F0777FFE62A}" type="presOf" srcId="{ADE874CD-8B6E-494B-A166-D919F0765F4B}" destId="{8C2915C3-0ED5-4A96-8B8D-609495C4EAE2}" srcOrd="0" destOrd="0" presId="urn:microsoft.com/office/officeart/2016/7/layout/RepeatingBendingProcessNew"/>
    <dgm:cxn modelId="{984D66D5-D794-4487-9552-D83609EB207F}" type="presOf" srcId="{68E5F949-C12F-4AA6-9F36-BC9AF0352C28}" destId="{8C2915C3-0ED5-4A96-8B8D-609495C4EAE2}" srcOrd="0" destOrd="5" presId="urn:microsoft.com/office/officeart/2016/7/layout/RepeatingBendingProcessNew"/>
    <dgm:cxn modelId="{124727DA-4F50-4FB3-A2D9-C58A4F18AD2D}" type="presOf" srcId="{BD0ADB80-CDC9-41AC-8348-925C9D89BC06}" destId="{8C2915C3-0ED5-4A96-8B8D-609495C4EAE2}" srcOrd="0" destOrd="7" presId="urn:microsoft.com/office/officeart/2016/7/layout/RepeatingBendingProcessNew"/>
    <dgm:cxn modelId="{F434F7DB-BDEF-43D8-BAD7-039DEE19B3A2}" srcId="{ADE874CD-8B6E-494B-A166-D919F0765F4B}" destId="{CCCA0C4A-E1BB-48B3-980F-DA75BBA0B50C}" srcOrd="3" destOrd="0" parTransId="{98F6835C-2F34-455D-B7FF-DEF22A3010BC}" sibTransId="{061C5A7C-EC22-4BD8-8BFA-138054D59D31}"/>
    <dgm:cxn modelId="{E1C24AE3-5DAE-4A9B-A79D-8E34E2DCEAF5}" srcId="{ADE874CD-8B6E-494B-A166-D919F0765F4B}" destId="{BD0ADB80-CDC9-41AC-8348-925C9D89BC06}" srcOrd="6" destOrd="0" parTransId="{431E8DCB-EB12-4BFC-AC8E-84FE12FB7845}" sibTransId="{95DD160C-40D6-4B5B-8212-4110769E2995}"/>
    <dgm:cxn modelId="{D74BD8EC-580E-4D10-A64F-4ED9F17FAFA0}" srcId="{96AE9ECB-51AF-4246-BB41-A45162626D34}" destId="{DF6A30CD-ACF8-47ED-8771-5BD02CCB22A6}" srcOrd="2" destOrd="0" parTransId="{9D4A28A0-87D6-4C28-AC21-BBBE0780F7D1}" sibTransId="{2322E17B-506A-495B-8694-92279120009B}"/>
    <dgm:cxn modelId="{EC7892F2-9B38-4DEA-A2A5-AC39CF37CE82}" srcId="{ADE874CD-8B6E-494B-A166-D919F0765F4B}" destId="{F5A69AE5-05DA-4E23-9AB5-C0B27B7F6D0A}" srcOrd="0" destOrd="0" parTransId="{B3CCC15F-142C-4F2F-8210-E4D8B85A0A3A}" sibTransId="{26493E96-4958-4CF4-93D5-B5707451BD54}"/>
    <dgm:cxn modelId="{F96C8CF5-4522-4022-999F-E65AED58D59D}" type="presOf" srcId="{96AE9ECB-51AF-4246-BB41-A45162626D34}" destId="{E7381E33-ABA9-4487-8958-8B1F328BBA05}" srcOrd="0" destOrd="0" presId="urn:microsoft.com/office/officeart/2016/7/layout/RepeatingBendingProcessNew"/>
    <dgm:cxn modelId="{21BA4BF9-F4CE-4C75-B617-947AD1F0EB59}" type="presOf" srcId="{18E21306-59AF-40E1-95A9-D995A24BB0BC}" destId="{42C6F5A0-D7D1-44AA-B341-DBE51D2B33C3}" srcOrd="0" destOrd="0" presId="urn:microsoft.com/office/officeart/2016/7/layout/RepeatingBendingProcessNew"/>
    <dgm:cxn modelId="{B46EC4F9-3005-4BC3-B502-E976C961559B}" type="presOf" srcId="{E32A08A2-201E-4495-9173-9B656FB3F24D}" destId="{115C8D64-A6C8-4B1B-82EA-F6FD6BB29A7C}" srcOrd="0" destOrd="0" presId="urn:microsoft.com/office/officeart/2016/7/layout/RepeatingBendingProcessNew"/>
    <dgm:cxn modelId="{360744FB-9F64-452C-927D-A5611A4AAE77}" type="presOf" srcId="{CC500BB6-30F9-4A62-B614-D9A8128097F6}" destId="{8C2915C3-0ED5-4A96-8B8D-609495C4EAE2}" srcOrd="0" destOrd="2" presId="urn:microsoft.com/office/officeart/2016/7/layout/RepeatingBendingProcessNew"/>
    <dgm:cxn modelId="{24D450FB-2871-4C78-AD96-3CC628BFDB69}" type="presOf" srcId="{E3DA3920-A821-4C22-9C90-EC2C4F3A8293}" destId="{84F20904-96A9-4DEC-869C-94791480546C}" srcOrd="0" destOrd="0" presId="urn:microsoft.com/office/officeart/2016/7/layout/RepeatingBendingProcessNew"/>
    <dgm:cxn modelId="{A05CE8FD-59CA-4AEA-9365-3D6474C782CF}" type="presOf" srcId="{CCCA0C4A-E1BB-48B3-980F-DA75BBA0B50C}" destId="{8C2915C3-0ED5-4A96-8B8D-609495C4EAE2}" srcOrd="0" destOrd="4" presId="urn:microsoft.com/office/officeart/2016/7/layout/RepeatingBendingProcessNew"/>
    <dgm:cxn modelId="{671C40B1-DA2B-4CCA-A199-6415CD43A4E6}" type="presParOf" srcId="{E7381E33-ABA9-4487-8958-8B1F328BBA05}" destId="{0A154CB5-B9B5-47A1-8FF6-18CC676600D4}" srcOrd="0" destOrd="0" presId="urn:microsoft.com/office/officeart/2016/7/layout/RepeatingBendingProcessNew"/>
    <dgm:cxn modelId="{83578B7C-BF0D-4B97-8D09-3412D349E88C}" type="presParOf" srcId="{E7381E33-ABA9-4487-8958-8B1F328BBA05}" destId="{DFFD9E31-0063-4C58-A447-3EA058575A39}" srcOrd="1" destOrd="0" presId="urn:microsoft.com/office/officeart/2016/7/layout/RepeatingBendingProcessNew"/>
    <dgm:cxn modelId="{1CDCF2B2-F4DF-427B-A1B7-545CA8314276}" type="presParOf" srcId="{DFFD9E31-0063-4C58-A447-3EA058575A39}" destId="{F73B6227-1642-4201-95F7-40FC02AF2CFA}" srcOrd="0" destOrd="0" presId="urn:microsoft.com/office/officeart/2016/7/layout/RepeatingBendingProcessNew"/>
    <dgm:cxn modelId="{FBB217EA-3C9B-4D4E-8592-50EE76FEDFD9}" type="presParOf" srcId="{E7381E33-ABA9-4487-8958-8B1F328BBA05}" destId="{84F20904-96A9-4DEC-869C-94791480546C}" srcOrd="2" destOrd="0" presId="urn:microsoft.com/office/officeart/2016/7/layout/RepeatingBendingProcessNew"/>
    <dgm:cxn modelId="{69AD3F6A-B259-4856-826B-8620BF655896}" type="presParOf" srcId="{E7381E33-ABA9-4487-8958-8B1F328BBA05}" destId="{92D56FD5-5661-48DE-9F50-D7B4738E1637}" srcOrd="3" destOrd="0" presId="urn:microsoft.com/office/officeart/2016/7/layout/RepeatingBendingProcessNew"/>
    <dgm:cxn modelId="{781835B9-416F-40AA-87E8-3EF8E6CF12F0}" type="presParOf" srcId="{92D56FD5-5661-48DE-9F50-D7B4738E1637}" destId="{96245BCF-0FEF-4B85-A6E7-273FBC9BB9E9}" srcOrd="0" destOrd="0" presId="urn:microsoft.com/office/officeart/2016/7/layout/RepeatingBendingProcessNew"/>
    <dgm:cxn modelId="{AEDAA69B-15A8-4983-BF36-52AC16091FC0}" type="presParOf" srcId="{E7381E33-ABA9-4487-8958-8B1F328BBA05}" destId="{9CD4DCD7-0A2A-4FF6-BFCC-6448DEF0E868}" srcOrd="4" destOrd="0" presId="urn:microsoft.com/office/officeart/2016/7/layout/RepeatingBendingProcessNew"/>
    <dgm:cxn modelId="{0E5AF308-1157-4129-A05C-F187214C858C}" type="presParOf" srcId="{E7381E33-ABA9-4487-8958-8B1F328BBA05}" destId="{44B1F519-4B6D-4248-87CC-F73725AF658E}" srcOrd="5" destOrd="0" presId="urn:microsoft.com/office/officeart/2016/7/layout/RepeatingBendingProcessNew"/>
    <dgm:cxn modelId="{86E56D64-E078-4E17-A9CF-5D96EA6571A2}" type="presParOf" srcId="{44B1F519-4B6D-4248-87CC-F73725AF658E}" destId="{A946D3CD-2EE4-4F24-B7C3-C291584DBF13}" srcOrd="0" destOrd="0" presId="urn:microsoft.com/office/officeart/2016/7/layout/RepeatingBendingProcessNew"/>
    <dgm:cxn modelId="{D43BCD91-BD77-4B56-8CCC-4808D20C3D8A}" type="presParOf" srcId="{E7381E33-ABA9-4487-8958-8B1F328BBA05}" destId="{8C2915C3-0ED5-4A96-8B8D-609495C4EAE2}" srcOrd="6" destOrd="0" presId="urn:microsoft.com/office/officeart/2016/7/layout/RepeatingBendingProcessNew"/>
    <dgm:cxn modelId="{1CB09A64-406A-49AA-9941-47BFCC4C58B4}" type="presParOf" srcId="{E7381E33-ABA9-4487-8958-8B1F328BBA05}" destId="{42C6F5A0-D7D1-44AA-B341-DBE51D2B33C3}" srcOrd="7" destOrd="0" presId="urn:microsoft.com/office/officeart/2016/7/layout/RepeatingBendingProcessNew"/>
    <dgm:cxn modelId="{00391C72-112C-46A7-8C9F-01E0D6BB9FFE}" type="presParOf" srcId="{42C6F5A0-D7D1-44AA-B341-DBE51D2B33C3}" destId="{5AB58BA6-CE77-42D4-A361-C66F55455302}" srcOrd="0" destOrd="0" presId="urn:microsoft.com/office/officeart/2016/7/layout/RepeatingBendingProcessNew"/>
    <dgm:cxn modelId="{E1121A9D-7739-47D3-8DA4-AD8689AD8A50}" type="presParOf" srcId="{E7381E33-ABA9-4487-8958-8B1F328BBA05}" destId="{115C8D64-A6C8-4B1B-82EA-F6FD6BB29A7C}"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2DF3897-6268-4D5F-ABC1-32C61FB3C67E}"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1B33EF8B-DD19-4655-9F1A-88FF15A070C6}">
      <dgm:prSet/>
      <dgm:spPr/>
      <dgm:t>
        <a:bodyPr/>
        <a:lstStyle/>
        <a:p>
          <a:r>
            <a:rPr lang="en-US" b="1"/>
            <a:t>Why We’re Built to Win</a:t>
          </a:r>
          <a:endParaRPr lang="en-US"/>
        </a:p>
      </dgm:t>
    </dgm:pt>
    <dgm:pt modelId="{60BC1440-8AE7-4156-85AC-4F0BA68E1C29}" type="parTrans" cxnId="{8CECD741-AFFA-4622-9FE2-B34F6CBE9C6D}">
      <dgm:prSet/>
      <dgm:spPr/>
      <dgm:t>
        <a:bodyPr/>
        <a:lstStyle/>
        <a:p>
          <a:endParaRPr lang="en-US"/>
        </a:p>
      </dgm:t>
    </dgm:pt>
    <dgm:pt modelId="{4EF3CE95-A29A-44C8-8F2F-D90E937521A5}" type="sibTrans" cxnId="{8CECD741-AFFA-4622-9FE2-B34F6CBE9C6D}">
      <dgm:prSet/>
      <dgm:spPr/>
      <dgm:t>
        <a:bodyPr/>
        <a:lstStyle/>
        <a:p>
          <a:endParaRPr lang="en-US"/>
        </a:p>
      </dgm:t>
    </dgm:pt>
    <dgm:pt modelId="{204B0F82-E5F6-4F18-A12D-46ECFE9F98E0}">
      <dgm:prSet/>
      <dgm:spPr/>
      <dgm:t>
        <a:bodyPr/>
        <a:lstStyle/>
        <a:p>
          <a:r>
            <a:rPr lang="en-US" b="1"/>
            <a:t>The American Teen Scene Expo is intentionally designed around modern consumer behavior:</a:t>
          </a:r>
          <a:endParaRPr lang="en-US"/>
        </a:p>
      </dgm:t>
    </dgm:pt>
    <dgm:pt modelId="{F6C27E2F-F9A0-44CA-A00F-F6202D152B8F}" type="parTrans" cxnId="{C2285ADB-50CC-49A3-84E7-AA6945F35B82}">
      <dgm:prSet/>
      <dgm:spPr/>
      <dgm:t>
        <a:bodyPr/>
        <a:lstStyle/>
        <a:p>
          <a:endParaRPr lang="en-US"/>
        </a:p>
      </dgm:t>
    </dgm:pt>
    <dgm:pt modelId="{E6213E3B-EABE-4FF1-8649-3CC540952C4A}" type="sibTrans" cxnId="{C2285ADB-50CC-49A3-84E7-AA6945F35B82}">
      <dgm:prSet/>
      <dgm:spPr/>
      <dgm:t>
        <a:bodyPr/>
        <a:lstStyle/>
        <a:p>
          <a:endParaRPr lang="en-US"/>
        </a:p>
      </dgm:t>
    </dgm:pt>
    <dgm:pt modelId="{AAFB530F-9784-4435-B3CE-A2A565A7A087}">
      <dgm:prSet/>
      <dgm:spPr/>
      <dgm:t>
        <a:bodyPr/>
        <a:lstStyle/>
        <a:p>
          <a:r>
            <a:rPr lang="en-US" b="1"/>
            <a:t>Experience First</a:t>
          </a:r>
          <a:endParaRPr lang="en-US"/>
        </a:p>
      </dgm:t>
    </dgm:pt>
    <dgm:pt modelId="{2E5C2083-E006-46ED-8B57-444A55CA4240}" type="parTrans" cxnId="{B058470A-76D9-4524-831C-80938204C11C}">
      <dgm:prSet/>
      <dgm:spPr/>
      <dgm:t>
        <a:bodyPr/>
        <a:lstStyle/>
        <a:p>
          <a:endParaRPr lang="en-US"/>
        </a:p>
      </dgm:t>
    </dgm:pt>
    <dgm:pt modelId="{6901E589-34F1-445C-AF23-395DD2632261}" type="sibTrans" cxnId="{B058470A-76D9-4524-831C-80938204C11C}">
      <dgm:prSet/>
      <dgm:spPr/>
      <dgm:t>
        <a:bodyPr/>
        <a:lstStyle/>
        <a:p>
          <a:endParaRPr lang="en-US"/>
        </a:p>
      </dgm:t>
    </dgm:pt>
    <dgm:pt modelId="{D8F2C2FE-D714-40A9-A123-2906AE3DD334}">
      <dgm:prSet/>
      <dgm:spPr/>
      <dgm:t>
        <a:bodyPr/>
        <a:lstStyle/>
        <a:p>
          <a:r>
            <a:rPr lang="en-US"/>
            <a:t>Immersive activations instead of passive booths</a:t>
          </a:r>
        </a:p>
      </dgm:t>
    </dgm:pt>
    <dgm:pt modelId="{44CCFFDF-B04E-44B1-89A2-9F34AF3B9A8A}" type="parTrans" cxnId="{FB72C114-E086-45A7-A05A-164D764B08D1}">
      <dgm:prSet/>
      <dgm:spPr/>
      <dgm:t>
        <a:bodyPr/>
        <a:lstStyle/>
        <a:p>
          <a:endParaRPr lang="en-US"/>
        </a:p>
      </dgm:t>
    </dgm:pt>
    <dgm:pt modelId="{EA480D10-FEFE-43E5-8A29-18CA2B6CB220}" type="sibTrans" cxnId="{FB72C114-E086-45A7-A05A-164D764B08D1}">
      <dgm:prSet/>
      <dgm:spPr/>
      <dgm:t>
        <a:bodyPr/>
        <a:lstStyle/>
        <a:p>
          <a:endParaRPr lang="en-US"/>
        </a:p>
      </dgm:t>
    </dgm:pt>
    <dgm:pt modelId="{0E15039C-4BD4-4154-93D7-373DB1405A54}">
      <dgm:prSet/>
      <dgm:spPr/>
      <dgm:t>
        <a:bodyPr/>
        <a:lstStyle/>
        <a:p>
          <a:r>
            <a:rPr lang="en-US" b="1"/>
            <a:t>Social Amplification</a:t>
          </a:r>
          <a:endParaRPr lang="en-US"/>
        </a:p>
      </dgm:t>
    </dgm:pt>
    <dgm:pt modelId="{CA72065D-52B7-4B9C-99C3-FB398FDA7FF3}" type="parTrans" cxnId="{FEBF3BCA-1D5B-4A1A-B395-46999A3A10BD}">
      <dgm:prSet/>
      <dgm:spPr/>
      <dgm:t>
        <a:bodyPr/>
        <a:lstStyle/>
        <a:p>
          <a:endParaRPr lang="en-US"/>
        </a:p>
      </dgm:t>
    </dgm:pt>
    <dgm:pt modelId="{6EC0491D-6BC9-42D9-8526-F91E356FD79F}" type="sibTrans" cxnId="{FEBF3BCA-1D5B-4A1A-B395-46999A3A10BD}">
      <dgm:prSet/>
      <dgm:spPr/>
      <dgm:t>
        <a:bodyPr/>
        <a:lstStyle/>
        <a:p>
          <a:endParaRPr lang="en-US"/>
        </a:p>
      </dgm:t>
    </dgm:pt>
    <dgm:pt modelId="{1AD3F1BA-87E0-4F3B-A377-F203C8426817}">
      <dgm:prSet/>
      <dgm:spPr/>
      <dgm:t>
        <a:bodyPr/>
        <a:lstStyle/>
        <a:p>
          <a:r>
            <a:rPr lang="en-US"/>
            <a:t>Built for shareable content and creator engagement</a:t>
          </a:r>
        </a:p>
      </dgm:t>
    </dgm:pt>
    <dgm:pt modelId="{45ECC9A4-4DEA-428B-9482-3B8796DD79EE}" type="parTrans" cxnId="{D0861F18-2D37-4486-87A2-D7DFCDA1E74B}">
      <dgm:prSet/>
      <dgm:spPr/>
      <dgm:t>
        <a:bodyPr/>
        <a:lstStyle/>
        <a:p>
          <a:endParaRPr lang="en-US"/>
        </a:p>
      </dgm:t>
    </dgm:pt>
    <dgm:pt modelId="{21E814DD-5AAA-42FB-A11D-149496199CF2}" type="sibTrans" cxnId="{D0861F18-2D37-4486-87A2-D7DFCDA1E74B}">
      <dgm:prSet/>
      <dgm:spPr/>
      <dgm:t>
        <a:bodyPr/>
        <a:lstStyle/>
        <a:p>
          <a:endParaRPr lang="en-US"/>
        </a:p>
      </dgm:t>
    </dgm:pt>
    <dgm:pt modelId="{17276799-A759-467B-A481-96750E8950D7}">
      <dgm:prSet/>
      <dgm:spPr/>
      <dgm:t>
        <a:bodyPr/>
        <a:lstStyle/>
        <a:p>
          <a:r>
            <a:rPr lang="en-US" b="1"/>
            <a:t>Multi-Industry Appeal</a:t>
          </a:r>
          <a:endParaRPr lang="en-US"/>
        </a:p>
      </dgm:t>
    </dgm:pt>
    <dgm:pt modelId="{CC7E3F9E-059F-4181-B97E-740EA38F9351}" type="parTrans" cxnId="{63D02D57-65AB-485F-975B-79A1FD09EFD0}">
      <dgm:prSet/>
      <dgm:spPr/>
      <dgm:t>
        <a:bodyPr/>
        <a:lstStyle/>
        <a:p>
          <a:endParaRPr lang="en-US"/>
        </a:p>
      </dgm:t>
    </dgm:pt>
    <dgm:pt modelId="{9458D976-77EF-414A-AD0B-FE85896C7A6F}" type="sibTrans" cxnId="{63D02D57-65AB-485F-975B-79A1FD09EFD0}">
      <dgm:prSet/>
      <dgm:spPr/>
      <dgm:t>
        <a:bodyPr/>
        <a:lstStyle/>
        <a:p>
          <a:endParaRPr lang="en-US"/>
        </a:p>
      </dgm:t>
    </dgm:pt>
    <dgm:pt modelId="{CB725425-12DE-4679-87DE-88FFB3059A7D}">
      <dgm:prSet/>
      <dgm:spPr/>
      <dgm:t>
        <a:bodyPr/>
        <a:lstStyle/>
        <a:p>
          <a:r>
            <a:rPr lang="en-US"/>
            <a:t>Fashion, gaming, beauty, tech, sports, entertainment, education, wellness, food &amp; beverage</a:t>
          </a:r>
        </a:p>
      </dgm:t>
    </dgm:pt>
    <dgm:pt modelId="{8B4548C6-E80D-4551-8D0D-EA531D475FDC}" type="parTrans" cxnId="{BD13DF8F-2AC8-4300-92FC-16DA81D83736}">
      <dgm:prSet/>
      <dgm:spPr/>
      <dgm:t>
        <a:bodyPr/>
        <a:lstStyle/>
        <a:p>
          <a:endParaRPr lang="en-US"/>
        </a:p>
      </dgm:t>
    </dgm:pt>
    <dgm:pt modelId="{FFBC9807-5230-4B59-AD8B-40683736694F}" type="sibTrans" cxnId="{BD13DF8F-2AC8-4300-92FC-16DA81D83736}">
      <dgm:prSet/>
      <dgm:spPr/>
      <dgm:t>
        <a:bodyPr/>
        <a:lstStyle/>
        <a:p>
          <a:endParaRPr lang="en-US"/>
        </a:p>
      </dgm:t>
    </dgm:pt>
    <dgm:pt modelId="{C9F9652E-93D1-4165-8DAE-7FD732B76175}">
      <dgm:prSet/>
      <dgm:spPr/>
      <dgm:t>
        <a:bodyPr/>
        <a:lstStyle/>
        <a:p>
          <a:r>
            <a:rPr lang="en-US" b="1"/>
            <a:t>Sponsor-Friendly Architecture</a:t>
          </a:r>
          <a:endParaRPr lang="en-US"/>
        </a:p>
      </dgm:t>
    </dgm:pt>
    <dgm:pt modelId="{55035C32-8CEF-437D-AD1A-78C7A2D86EAD}" type="parTrans" cxnId="{B6607A1C-FA87-4C4A-9BEB-C591865C6339}">
      <dgm:prSet/>
      <dgm:spPr/>
      <dgm:t>
        <a:bodyPr/>
        <a:lstStyle/>
        <a:p>
          <a:endParaRPr lang="en-US"/>
        </a:p>
      </dgm:t>
    </dgm:pt>
    <dgm:pt modelId="{40C2040A-CA6E-4ABF-B736-CC67632A3C3D}" type="sibTrans" cxnId="{B6607A1C-FA87-4C4A-9BEB-C591865C6339}">
      <dgm:prSet/>
      <dgm:spPr/>
      <dgm:t>
        <a:bodyPr/>
        <a:lstStyle/>
        <a:p>
          <a:endParaRPr lang="en-US"/>
        </a:p>
      </dgm:t>
    </dgm:pt>
    <dgm:pt modelId="{AE6BC05E-B569-4771-8070-955985DFF65E}">
      <dgm:prSet/>
      <dgm:spPr/>
      <dgm:t>
        <a:bodyPr/>
        <a:lstStyle/>
        <a:p>
          <a:r>
            <a:rPr lang="en-US"/>
            <a:t>Designed for measurable engagement and brand integration</a:t>
          </a:r>
        </a:p>
      </dgm:t>
    </dgm:pt>
    <dgm:pt modelId="{A1C55A95-D427-4832-9BD8-5D5A1CB9AE28}" type="parTrans" cxnId="{22CD5702-4785-49F1-A1F7-E1CB42CE8E4D}">
      <dgm:prSet/>
      <dgm:spPr/>
      <dgm:t>
        <a:bodyPr/>
        <a:lstStyle/>
        <a:p>
          <a:endParaRPr lang="en-US"/>
        </a:p>
      </dgm:t>
    </dgm:pt>
    <dgm:pt modelId="{A94A04AA-F836-4B91-9A1F-F9AEEBDA54BC}" type="sibTrans" cxnId="{22CD5702-4785-49F1-A1F7-E1CB42CE8E4D}">
      <dgm:prSet/>
      <dgm:spPr/>
      <dgm:t>
        <a:bodyPr/>
        <a:lstStyle/>
        <a:p>
          <a:endParaRPr lang="en-US"/>
        </a:p>
      </dgm:t>
    </dgm:pt>
    <dgm:pt modelId="{29C2F7C6-EFDE-4691-94EE-CE65F6B9A4B2}">
      <dgm:prSet/>
      <dgm:spPr/>
      <dgm:t>
        <a:bodyPr/>
        <a:lstStyle/>
        <a:p>
          <a:r>
            <a:rPr lang="en-US" b="1"/>
            <a:t>Scalable Event Model</a:t>
          </a:r>
          <a:endParaRPr lang="en-US"/>
        </a:p>
      </dgm:t>
    </dgm:pt>
    <dgm:pt modelId="{A8E223A6-41FD-42A0-8E13-FA71BCEA532F}" type="parTrans" cxnId="{E1B8DB21-EFB3-43FA-A3F2-F051A5966835}">
      <dgm:prSet/>
      <dgm:spPr/>
      <dgm:t>
        <a:bodyPr/>
        <a:lstStyle/>
        <a:p>
          <a:endParaRPr lang="en-US"/>
        </a:p>
      </dgm:t>
    </dgm:pt>
    <dgm:pt modelId="{40C999A9-0C95-424C-AC9E-49CDE2B00EAB}" type="sibTrans" cxnId="{E1B8DB21-EFB3-43FA-A3F2-F051A5966835}">
      <dgm:prSet/>
      <dgm:spPr/>
      <dgm:t>
        <a:bodyPr/>
        <a:lstStyle/>
        <a:p>
          <a:endParaRPr lang="en-US"/>
        </a:p>
      </dgm:t>
    </dgm:pt>
    <dgm:pt modelId="{2B0E842A-00C4-46B2-BFDC-5BC37308B547}">
      <dgm:prSet/>
      <dgm:spPr/>
      <dgm:t>
        <a:bodyPr/>
        <a:lstStyle/>
        <a:p>
          <a:r>
            <a:rPr lang="en-US" dirty="0"/>
            <a:t>Expandable nationally through recurring expos, sponsorships, digital extensions, and media partnerships</a:t>
          </a:r>
        </a:p>
      </dgm:t>
    </dgm:pt>
    <dgm:pt modelId="{00ED3154-F2D5-449F-B2E9-A2068545151A}" type="parTrans" cxnId="{CE41532C-FD05-4608-A236-60287E262B02}">
      <dgm:prSet/>
      <dgm:spPr/>
      <dgm:t>
        <a:bodyPr/>
        <a:lstStyle/>
        <a:p>
          <a:endParaRPr lang="en-US"/>
        </a:p>
      </dgm:t>
    </dgm:pt>
    <dgm:pt modelId="{4DFB37B5-D975-418C-A9DF-DF00C93CABA9}" type="sibTrans" cxnId="{CE41532C-FD05-4608-A236-60287E262B02}">
      <dgm:prSet/>
      <dgm:spPr/>
      <dgm:t>
        <a:bodyPr/>
        <a:lstStyle/>
        <a:p>
          <a:endParaRPr lang="en-US"/>
        </a:p>
      </dgm:t>
    </dgm:pt>
    <dgm:pt modelId="{5AA520F3-DE96-42D2-A937-C1140B4A18A0}" type="pres">
      <dgm:prSet presAssocID="{C2DF3897-6268-4D5F-ABC1-32C61FB3C67E}" presName="Name0" presStyleCnt="0">
        <dgm:presLayoutVars>
          <dgm:dir/>
          <dgm:resizeHandles val="exact"/>
        </dgm:presLayoutVars>
      </dgm:prSet>
      <dgm:spPr/>
    </dgm:pt>
    <dgm:pt modelId="{DE95EF89-55E7-478A-9C56-B240BC1DF0C1}" type="pres">
      <dgm:prSet presAssocID="{1B33EF8B-DD19-4655-9F1A-88FF15A070C6}" presName="node" presStyleLbl="node1" presStyleIdx="0" presStyleCnt="12">
        <dgm:presLayoutVars>
          <dgm:bulletEnabled val="1"/>
        </dgm:presLayoutVars>
      </dgm:prSet>
      <dgm:spPr/>
    </dgm:pt>
    <dgm:pt modelId="{857E3EE3-A645-4D54-B2A7-DF3BF142CBBC}" type="pres">
      <dgm:prSet presAssocID="{4EF3CE95-A29A-44C8-8F2F-D90E937521A5}" presName="sibTrans" presStyleLbl="sibTrans1D1" presStyleIdx="0" presStyleCnt="11"/>
      <dgm:spPr/>
    </dgm:pt>
    <dgm:pt modelId="{7DF32016-92B7-4C7B-8518-569E16C56DAB}" type="pres">
      <dgm:prSet presAssocID="{4EF3CE95-A29A-44C8-8F2F-D90E937521A5}" presName="connectorText" presStyleLbl="sibTrans1D1" presStyleIdx="0" presStyleCnt="11"/>
      <dgm:spPr/>
    </dgm:pt>
    <dgm:pt modelId="{880E1B7D-CEC8-4908-9402-2752D60C918D}" type="pres">
      <dgm:prSet presAssocID="{204B0F82-E5F6-4F18-A12D-46ECFE9F98E0}" presName="node" presStyleLbl="node1" presStyleIdx="1" presStyleCnt="12">
        <dgm:presLayoutVars>
          <dgm:bulletEnabled val="1"/>
        </dgm:presLayoutVars>
      </dgm:prSet>
      <dgm:spPr/>
    </dgm:pt>
    <dgm:pt modelId="{C36AFB5E-C0C4-493F-AB44-00568B9AD7CC}" type="pres">
      <dgm:prSet presAssocID="{E6213E3B-EABE-4FF1-8649-3CC540952C4A}" presName="sibTrans" presStyleLbl="sibTrans1D1" presStyleIdx="1" presStyleCnt="11"/>
      <dgm:spPr/>
    </dgm:pt>
    <dgm:pt modelId="{85E216F4-1BD8-4DDC-B623-96A7B5246FD3}" type="pres">
      <dgm:prSet presAssocID="{E6213E3B-EABE-4FF1-8649-3CC540952C4A}" presName="connectorText" presStyleLbl="sibTrans1D1" presStyleIdx="1" presStyleCnt="11"/>
      <dgm:spPr/>
    </dgm:pt>
    <dgm:pt modelId="{A931777A-77E7-4BF8-B5B7-FAC490D5CE54}" type="pres">
      <dgm:prSet presAssocID="{AAFB530F-9784-4435-B3CE-A2A565A7A087}" presName="node" presStyleLbl="node1" presStyleIdx="2" presStyleCnt="12">
        <dgm:presLayoutVars>
          <dgm:bulletEnabled val="1"/>
        </dgm:presLayoutVars>
      </dgm:prSet>
      <dgm:spPr/>
    </dgm:pt>
    <dgm:pt modelId="{2442E31E-F9BE-4DCA-86BC-41BD59A5922B}" type="pres">
      <dgm:prSet presAssocID="{6901E589-34F1-445C-AF23-395DD2632261}" presName="sibTrans" presStyleLbl="sibTrans1D1" presStyleIdx="2" presStyleCnt="11"/>
      <dgm:spPr/>
    </dgm:pt>
    <dgm:pt modelId="{21AB8BB3-5E14-4694-8DE3-E3AFB3C62529}" type="pres">
      <dgm:prSet presAssocID="{6901E589-34F1-445C-AF23-395DD2632261}" presName="connectorText" presStyleLbl="sibTrans1D1" presStyleIdx="2" presStyleCnt="11"/>
      <dgm:spPr/>
    </dgm:pt>
    <dgm:pt modelId="{31F5E060-6E31-4D20-A6DF-D6753768C466}" type="pres">
      <dgm:prSet presAssocID="{D8F2C2FE-D714-40A9-A123-2906AE3DD334}" presName="node" presStyleLbl="node1" presStyleIdx="3" presStyleCnt="12">
        <dgm:presLayoutVars>
          <dgm:bulletEnabled val="1"/>
        </dgm:presLayoutVars>
      </dgm:prSet>
      <dgm:spPr/>
    </dgm:pt>
    <dgm:pt modelId="{A93469FF-5543-4829-A076-910AAA4EFF37}" type="pres">
      <dgm:prSet presAssocID="{EA480D10-FEFE-43E5-8A29-18CA2B6CB220}" presName="sibTrans" presStyleLbl="sibTrans1D1" presStyleIdx="3" presStyleCnt="11"/>
      <dgm:spPr/>
    </dgm:pt>
    <dgm:pt modelId="{686C78E9-C24B-42D5-B853-2648162B8564}" type="pres">
      <dgm:prSet presAssocID="{EA480D10-FEFE-43E5-8A29-18CA2B6CB220}" presName="connectorText" presStyleLbl="sibTrans1D1" presStyleIdx="3" presStyleCnt="11"/>
      <dgm:spPr/>
    </dgm:pt>
    <dgm:pt modelId="{BF4A4379-E5BD-4311-9E76-D901AFF4C0A6}" type="pres">
      <dgm:prSet presAssocID="{0E15039C-4BD4-4154-93D7-373DB1405A54}" presName="node" presStyleLbl="node1" presStyleIdx="4" presStyleCnt="12">
        <dgm:presLayoutVars>
          <dgm:bulletEnabled val="1"/>
        </dgm:presLayoutVars>
      </dgm:prSet>
      <dgm:spPr/>
    </dgm:pt>
    <dgm:pt modelId="{0E6040E0-2A89-4162-9780-D3CA511084F9}" type="pres">
      <dgm:prSet presAssocID="{6EC0491D-6BC9-42D9-8526-F91E356FD79F}" presName="sibTrans" presStyleLbl="sibTrans1D1" presStyleIdx="4" presStyleCnt="11"/>
      <dgm:spPr/>
    </dgm:pt>
    <dgm:pt modelId="{44112FFC-733D-46C4-AAA0-68EE5974D379}" type="pres">
      <dgm:prSet presAssocID="{6EC0491D-6BC9-42D9-8526-F91E356FD79F}" presName="connectorText" presStyleLbl="sibTrans1D1" presStyleIdx="4" presStyleCnt="11"/>
      <dgm:spPr/>
    </dgm:pt>
    <dgm:pt modelId="{86060D8B-96E7-47D2-BB54-9314558FAB66}" type="pres">
      <dgm:prSet presAssocID="{1AD3F1BA-87E0-4F3B-A377-F203C8426817}" presName="node" presStyleLbl="node1" presStyleIdx="5" presStyleCnt="12">
        <dgm:presLayoutVars>
          <dgm:bulletEnabled val="1"/>
        </dgm:presLayoutVars>
      </dgm:prSet>
      <dgm:spPr/>
    </dgm:pt>
    <dgm:pt modelId="{DE850680-92BD-45D6-BF73-59E4B26067C0}" type="pres">
      <dgm:prSet presAssocID="{21E814DD-5AAA-42FB-A11D-149496199CF2}" presName="sibTrans" presStyleLbl="sibTrans1D1" presStyleIdx="5" presStyleCnt="11"/>
      <dgm:spPr/>
    </dgm:pt>
    <dgm:pt modelId="{1C5FBA08-EDD7-4023-8A79-83C6C0F2DFA2}" type="pres">
      <dgm:prSet presAssocID="{21E814DD-5AAA-42FB-A11D-149496199CF2}" presName="connectorText" presStyleLbl="sibTrans1D1" presStyleIdx="5" presStyleCnt="11"/>
      <dgm:spPr/>
    </dgm:pt>
    <dgm:pt modelId="{D77EA97C-5CAB-4555-8909-9600E1850EDA}" type="pres">
      <dgm:prSet presAssocID="{17276799-A759-467B-A481-96750E8950D7}" presName="node" presStyleLbl="node1" presStyleIdx="6" presStyleCnt="12">
        <dgm:presLayoutVars>
          <dgm:bulletEnabled val="1"/>
        </dgm:presLayoutVars>
      </dgm:prSet>
      <dgm:spPr/>
    </dgm:pt>
    <dgm:pt modelId="{99C6D025-099F-4752-A08B-20733D9712D6}" type="pres">
      <dgm:prSet presAssocID="{9458D976-77EF-414A-AD0B-FE85896C7A6F}" presName="sibTrans" presStyleLbl="sibTrans1D1" presStyleIdx="6" presStyleCnt="11"/>
      <dgm:spPr/>
    </dgm:pt>
    <dgm:pt modelId="{32F0D0A5-FD06-41DD-9462-E5EA10EB2D5C}" type="pres">
      <dgm:prSet presAssocID="{9458D976-77EF-414A-AD0B-FE85896C7A6F}" presName="connectorText" presStyleLbl="sibTrans1D1" presStyleIdx="6" presStyleCnt="11"/>
      <dgm:spPr/>
    </dgm:pt>
    <dgm:pt modelId="{EA094150-8F1D-4F6A-801E-95A034A78A80}" type="pres">
      <dgm:prSet presAssocID="{CB725425-12DE-4679-87DE-88FFB3059A7D}" presName="node" presStyleLbl="node1" presStyleIdx="7" presStyleCnt="12">
        <dgm:presLayoutVars>
          <dgm:bulletEnabled val="1"/>
        </dgm:presLayoutVars>
      </dgm:prSet>
      <dgm:spPr/>
    </dgm:pt>
    <dgm:pt modelId="{3C64F364-B07F-4F63-84A6-D72CA3B438B5}" type="pres">
      <dgm:prSet presAssocID="{FFBC9807-5230-4B59-AD8B-40683736694F}" presName="sibTrans" presStyleLbl="sibTrans1D1" presStyleIdx="7" presStyleCnt="11"/>
      <dgm:spPr/>
    </dgm:pt>
    <dgm:pt modelId="{A69AC8C9-901B-49E4-AEDD-0B91782DD587}" type="pres">
      <dgm:prSet presAssocID="{FFBC9807-5230-4B59-AD8B-40683736694F}" presName="connectorText" presStyleLbl="sibTrans1D1" presStyleIdx="7" presStyleCnt="11"/>
      <dgm:spPr/>
    </dgm:pt>
    <dgm:pt modelId="{B4668570-B9B9-4F36-B9FB-CA3F649602C1}" type="pres">
      <dgm:prSet presAssocID="{C9F9652E-93D1-4165-8DAE-7FD732B76175}" presName="node" presStyleLbl="node1" presStyleIdx="8" presStyleCnt="12">
        <dgm:presLayoutVars>
          <dgm:bulletEnabled val="1"/>
        </dgm:presLayoutVars>
      </dgm:prSet>
      <dgm:spPr/>
    </dgm:pt>
    <dgm:pt modelId="{B4249EDF-4F8F-4448-9B59-0615A1C705F3}" type="pres">
      <dgm:prSet presAssocID="{40C2040A-CA6E-4ABF-B736-CC67632A3C3D}" presName="sibTrans" presStyleLbl="sibTrans1D1" presStyleIdx="8" presStyleCnt="11"/>
      <dgm:spPr/>
    </dgm:pt>
    <dgm:pt modelId="{24915346-5ADB-4A0F-A9C9-DC4A83D61F11}" type="pres">
      <dgm:prSet presAssocID="{40C2040A-CA6E-4ABF-B736-CC67632A3C3D}" presName="connectorText" presStyleLbl="sibTrans1D1" presStyleIdx="8" presStyleCnt="11"/>
      <dgm:spPr/>
    </dgm:pt>
    <dgm:pt modelId="{07E26D7F-2D27-41C3-8C31-BE29DB9F7BFA}" type="pres">
      <dgm:prSet presAssocID="{AE6BC05E-B569-4771-8070-955985DFF65E}" presName="node" presStyleLbl="node1" presStyleIdx="9" presStyleCnt="12">
        <dgm:presLayoutVars>
          <dgm:bulletEnabled val="1"/>
        </dgm:presLayoutVars>
      </dgm:prSet>
      <dgm:spPr/>
    </dgm:pt>
    <dgm:pt modelId="{7CB51C3C-2737-41BC-BA4B-28044B10930A}" type="pres">
      <dgm:prSet presAssocID="{A94A04AA-F836-4B91-9A1F-F9AEEBDA54BC}" presName="sibTrans" presStyleLbl="sibTrans1D1" presStyleIdx="9" presStyleCnt="11"/>
      <dgm:spPr/>
    </dgm:pt>
    <dgm:pt modelId="{656142CF-A365-4959-8AD0-C1803CB846A4}" type="pres">
      <dgm:prSet presAssocID="{A94A04AA-F836-4B91-9A1F-F9AEEBDA54BC}" presName="connectorText" presStyleLbl="sibTrans1D1" presStyleIdx="9" presStyleCnt="11"/>
      <dgm:spPr/>
    </dgm:pt>
    <dgm:pt modelId="{B43D595F-ED7B-4F19-AF24-EACE92B8895E}" type="pres">
      <dgm:prSet presAssocID="{29C2F7C6-EFDE-4691-94EE-CE65F6B9A4B2}" presName="node" presStyleLbl="node1" presStyleIdx="10" presStyleCnt="12">
        <dgm:presLayoutVars>
          <dgm:bulletEnabled val="1"/>
        </dgm:presLayoutVars>
      </dgm:prSet>
      <dgm:spPr/>
    </dgm:pt>
    <dgm:pt modelId="{9CA673F1-76BE-49DC-B9E8-C7A0E2943681}" type="pres">
      <dgm:prSet presAssocID="{40C999A9-0C95-424C-AC9E-49CDE2B00EAB}" presName="sibTrans" presStyleLbl="sibTrans1D1" presStyleIdx="10" presStyleCnt="11"/>
      <dgm:spPr/>
    </dgm:pt>
    <dgm:pt modelId="{8F851B56-7885-473D-8762-A4720EECB35D}" type="pres">
      <dgm:prSet presAssocID="{40C999A9-0C95-424C-AC9E-49CDE2B00EAB}" presName="connectorText" presStyleLbl="sibTrans1D1" presStyleIdx="10" presStyleCnt="11"/>
      <dgm:spPr/>
    </dgm:pt>
    <dgm:pt modelId="{EB9ABC0F-DB62-4853-8A5E-D602F190F31C}" type="pres">
      <dgm:prSet presAssocID="{2B0E842A-00C4-46B2-BFDC-5BC37308B547}" presName="node" presStyleLbl="node1" presStyleIdx="11" presStyleCnt="12">
        <dgm:presLayoutVars>
          <dgm:bulletEnabled val="1"/>
        </dgm:presLayoutVars>
      </dgm:prSet>
      <dgm:spPr/>
    </dgm:pt>
  </dgm:ptLst>
  <dgm:cxnLst>
    <dgm:cxn modelId="{22CD5702-4785-49F1-A1F7-E1CB42CE8E4D}" srcId="{C2DF3897-6268-4D5F-ABC1-32C61FB3C67E}" destId="{AE6BC05E-B569-4771-8070-955985DFF65E}" srcOrd="9" destOrd="0" parTransId="{A1C55A95-D427-4832-9BD8-5D5A1CB9AE28}" sibTransId="{A94A04AA-F836-4B91-9A1F-F9AEEBDA54BC}"/>
    <dgm:cxn modelId="{69017707-C72C-4B6C-8152-0FE6865C8852}" type="presOf" srcId="{6EC0491D-6BC9-42D9-8526-F91E356FD79F}" destId="{44112FFC-733D-46C4-AAA0-68EE5974D379}" srcOrd="1" destOrd="0" presId="urn:microsoft.com/office/officeart/2016/7/layout/RepeatingBendingProcessNew"/>
    <dgm:cxn modelId="{A667AF08-104A-4E57-BA48-4831E9B69134}" type="presOf" srcId="{2B0E842A-00C4-46B2-BFDC-5BC37308B547}" destId="{EB9ABC0F-DB62-4853-8A5E-D602F190F31C}" srcOrd="0" destOrd="0" presId="urn:microsoft.com/office/officeart/2016/7/layout/RepeatingBendingProcessNew"/>
    <dgm:cxn modelId="{B058470A-76D9-4524-831C-80938204C11C}" srcId="{C2DF3897-6268-4D5F-ABC1-32C61FB3C67E}" destId="{AAFB530F-9784-4435-B3CE-A2A565A7A087}" srcOrd="2" destOrd="0" parTransId="{2E5C2083-E006-46ED-8B57-444A55CA4240}" sibTransId="{6901E589-34F1-445C-AF23-395DD2632261}"/>
    <dgm:cxn modelId="{C669E90A-C593-4165-91B6-5A8CAE498011}" type="presOf" srcId="{C2DF3897-6268-4D5F-ABC1-32C61FB3C67E}" destId="{5AA520F3-DE96-42D2-A937-C1140B4A18A0}" srcOrd="0" destOrd="0" presId="urn:microsoft.com/office/officeart/2016/7/layout/RepeatingBendingProcessNew"/>
    <dgm:cxn modelId="{FB72C114-E086-45A7-A05A-164D764B08D1}" srcId="{C2DF3897-6268-4D5F-ABC1-32C61FB3C67E}" destId="{D8F2C2FE-D714-40A9-A123-2906AE3DD334}" srcOrd="3" destOrd="0" parTransId="{44CCFFDF-B04E-44B1-89A2-9F34AF3B9A8A}" sibTransId="{EA480D10-FEFE-43E5-8A29-18CA2B6CB220}"/>
    <dgm:cxn modelId="{942EB416-45F2-4365-8D22-A4EF08C43ACC}" type="presOf" srcId="{17276799-A759-467B-A481-96750E8950D7}" destId="{D77EA97C-5CAB-4555-8909-9600E1850EDA}" srcOrd="0" destOrd="0" presId="urn:microsoft.com/office/officeart/2016/7/layout/RepeatingBendingProcessNew"/>
    <dgm:cxn modelId="{D0861F18-2D37-4486-87A2-D7DFCDA1E74B}" srcId="{C2DF3897-6268-4D5F-ABC1-32C61FB3C67E}" destId="{1AD3F1BA-87E0-4F3B-A377-F203C8426817}" srcOrd="5" destOrd="0" parTransId="{45ECC9A4-4DEA-428B-9482-3B8796DD79EE}" sibTransId="{21E814DD-5AAA-42FB-A11D-149496199CF2}"/>
    <dgm:cxn modelId="{B6607A1C-FA87-4C4A-9BEB-C591865C6339}" srcId="{C2DF3897-6268-4D5F-ABC1-32C61FB3C67E}" destId="{C9F9652E-93D1-4165-8DAE-7FD732B76175}" srcOrd="8" destOrd="0" parTransId="{55035C32-8CEF-437D-AD1A-78C7A2D86EAD}" sibTransId="{40C2040A-CA6E-4ABF-B736-CC67632A3C3D}"/>
    <dgm:cxn modelId="{E1B8DB21-EFB3-43FA-A3F2-F051A5966835}" srcId="{C2DF3897-6268-4D5F-ABC1-32C61FB3C67E}" destId="{29C2F7C6-EFDE-4691-94EE-CE65F6B9A4B2}" srcOrd="10" destOrd="0" parTransId="{A8E223A6-41FD-42A0-8E13-FA71BCEA532F}" sibTransId="{40C999A9-0C95-424C-AC9E-49CDE2B00EAB}"/>
    <dgm:cxn modelId="{84388E22-52A0-4561-A626-3F0541BB3CC7}" type="presOf" srcId="{29C2F7C6-EFDE-4691-94EE-CE65F6B9A4B2}" destId="{B43D595F-ED7B-4F19-AF24-EACE92B8895E}" srcOrd="0" destOrd="0" presId="urn:microsoft.com/office/officeart/2016/7/layout/RepeatingBendingProcessNew"/>
    <dgm:cxn modelId="{AD962F24-C5A7-492A-B0D6-107369A0F975}" type="presOf" srcId="{40C2040A-CA6E-4ABF-B736-CC67632A3C3D}" destId="{24915346-5ADB-4A0F-A9C9-DC4A83D61F11}" srcOrd="1" destOrd="0" presId="urn:microsoft.com/office/officeart/2016/7/layout/RepeatingBendingProcessNew"/>
    <dgm:cxn modelId="{644C3126-AA17-451F-9352-FC54F5DE007F}" type="presOf" srcId="{21E814DD-5AAA-42FB-A11D-149496199CF2}" destId="{DE850680-92BD-45D6-BF73-59E4B26067C0}" srcOrd="0" destOrd="0" presId="urn:microsoft.com/office/officeart/2016/7/layout/RepeatingBendingProcessNew"/>
    <dgm:cxn modelId="{CE41532C-FD05-4608-A236-60287E262B02}" srcId="{C2DF3897-6268-4D5F-ABC1-32C61FB3C67E}" destId="{2B0E842A-00C4-46B2-BFDC-5BC37308B547}" srcOrd="11" destOrd="0" parTransId="{00ED3154-F2D5-449F-B2E9-A2068545151A}" sibTransId="{4DFB37B5-D975-418C-A9DF-DF00C93CABA9}"/>
    <dgm:cxn modelId="{D729FC39-6096-4E37-989E-39C2FEFD8F5C}" type="presOf" srcId="{FFBC9807-5230-4B59-AD8B-40683736694F}" destId="{3C64F364-B07F-4F63-84A6-D72CA3B438B5}" srcOrd="0" destOrd="0" presId="urn:microsoft.com/office/officeart/2016/7/layout/RepeatingBendingProcessNew"/>
    <dgm:cxn modelId="{BBDF245E-9A22-4215-AC32-D662A805382C}" type="presOf" srcId="{FFBC9807-5230-4B59-AD8B-40683736694F}" destId="{A69AC8C9-901B-49E4-AEDD-0B91782DD587}" srcOrd="1" destOrd="0" presId="urn:microsoft.com/office/officeart/2016/7/layout/RepeatingBendingProcessNew"/>
    <dgm:cxn modelId="{8CECD741-AFFA-4622-9FE2-B34F6CBE9C6D}" srcId="{C2DF3897-6268-4D5F-ABC1-32C61FB3C67E}" destId="{1B33EF8B-DD19-4655-9F1A-88FF15A070C6}" srcOrd="0" destOrd="0" parTransId="{60BC1440-8AE7-4156-85AC-4F0BA68E1C29}" sibTransId="{4EF3CE95-A29A-44C8-8F2F-D90E937521A5}"/>
    <dgm:cxn modelId="{0964E141-A456-4750-B0D6-9FBD580CE010}" type="presOf" srcId="{E6213E3B-EABE-4FF1-8649-3CC540952C4A}" destId="{C36AFB5E-C0C4-493F-AB44-00568B9AD7CC}" srcOrd="0" destOrd="0" presId="urn:microsoft.com/office/officeart/2016/7/layout/RepeatingBendingProcessNew"/>
    <dgm:cxn modelId="{C419BA43-A68D-40DF-A9AB-1CAE9DE14838}" type="presOf" srcId="{4EF3CE95-A29A-44C8-8F2F-D90E937521A5}" destId="{7DF32016-92B7-4C7B-8518-569E16C56DAB}" srcOrd="1" destOrd="0" presId="urn:microsoft.com/office/officeart/2016/7/layout/RepeatingBendingProcessNew"/>
    <dgm:cxn modelId="{30EC4164-C205-439C-8989-0E96EEDB4179}" type="presOf" srcId="{40C2040A-CA6E-4ABF-B736-CC67632A3C3D}" destId="{B4249EDF-4F8F-4448-9B59-0615A1C705F3}" srcOrd="0" destOrd="0" presId="urn:microsoft.com/office/officeart/2016/7/layout/RepeatingBendingProcessNew"/>
    <dgm:cxn modelId="{8065BF50-EAAF-4A20-AD68-3302FFD04FDD}" type="presOf" srcId="{40C999A9-0C95-424C-AC9E-49CDE2B00EAB}" destId="{8F851B56-7885-473D-8762-A4720EECB35D}" srcOrd="1" destOrd="0" presId="urn:microsoft.com/office/officeart/2016/7/layout/RepeatingBendingProcessNew"/>
    <dgm:cxn modelId="{B6898B71-5E3B-4097-BE51-57DCC01FE372}" type="presOf" srcId="{0E15039C-4BD4-4154-93D7-373DB1405A54}" destId="{BF4A4379-E5BD-4311-9E76-D901AFF4C0A6}" srcOrd="0" destOrd="0" presId="urn:microsoft.com/office/officeart/2016/7/layout/RepeatingBendingProcessNew"/>
    <dgm:cxn modelId="{63D02D57-65AB-485F-975B-79A1FD09EFD0}" srcId="{C2DF3897-6268-4D5F-ABC1-32C61FB3C67E}" destId="{17276799-A759-467B-A481-96750E8950D7}" srcOrd="6" destOrd="0" parTransId="{CC7E3F9E-059F-4181-B97E-740EA38F9351}" sibTransId="{9458D976-77EF-414A-AD0B-FE85896C7A6F}"/>
    <dgm:cxn modelId="{6F2BDE57-A45C-46C5-8B6D-70BCB17F0270}" type="presOf" srcId="{6EC0491D-6BC9-42D9-8526-F91E356FD79F}" destId="{0E6040E0-2A89-4162-9780-D3CA511084F9}" srcOrd="0" destOrd="0" presId="urn:microsoft.com/office/officeart/2016/7/layout/RepeatingBendingProcessNew"/>
    <dgm:cxn modelId="{3E542D58-5D98-482A-8BC8-5F64B4F6978D}" type="presOf" srcId="{1B33EF8B-DD19-4655-9F1A-88FF15A070C6}" destId="{DE95EF89-55E7-478A-9C56-B240BC1DF0C1}" srcOrd="0" destOrd="0" presId="urn:microsoft.com/office/officeart/2016/7/layout/RepeatingBendingProcessNew"/>
    <dgm:cxn modelId="{D97FE486-3A71-4F89-9109-D51F80C7D5AF}" type="presOf" srcId="{D8F2C2FE-D714-40A9-A123-2906AE3DD334}" destId="{31F5E060-6E31-4D20-A6DF-D6753768C466}" srcOrd="0" destOrd="0" presId="urn:microsoft.com/office/officeart/2016/7/layout/RepeatingBendingProcessNew"/>
    <dgm:cxn modelId="{BD13DF8F-2AC8-4300-92FC-16DA81D83736}" srcId="{C2DF3897-6268-4D5F-ABC1-32C61FB3C67E}" destId="{CB725425-12DE-4679-87DE-88FFB3059A7D}" srcOrd="7" destOrd="0" parTransId="{8B4548C6-E80D-4551-8D0D-EA531D475FDC}" sibTransId="{FFBC9807-5230-4B59-AD8B-40683736694F}"/>
    <dgm:cxn modelId="{72487595-FDE7-4AE3-8443-F85FCCDC96F7}" type="presOf" srcId="{C9F9652E-93D1-4165-8DAE-7FD732B76175}" destId="{B4668570-B9B9-4F36-B9FB-CA3F649602C1}" srcOrd="0" destOrd="0" presId="urn:microsoft.com/office/officeart/2016/7/layout/RepeatingBendingProcessNew"/>
    <dgm:cxn modelId="{AEEF1599-3752-4932-BD1A-45AE09480455}" type="presOf" srcId="{6901E589-34F1-445C-AF23-395DD2632261}" destId="{2442E31E-F9BE-4DCA-86BC-41BD59A5922B}" srcOrd="0" destOrd="0" presId="urn:microsoft.com/office/officeart/2016/7/layout/RepeatingBendingProcessNew"/>
    <dgm:cxn modelId="{6B95C99C-C1A1-4297-AB31-01FF279F5022}" type="presOf" srcId="{204B0F82-E5F6-4F18-A12D-46ECFE9F98E0}" destId="{880E1B7D-CEC8-4908-9402-2752D60C918D}" srcOrd="0" destOrd="0" presId="urn:microsoft.com/office/officeart/2016/7/layout/RepeatingBendingProcessNew"/>
    <dgm:cxn modelId="{CDE408A9-6B0D-4A5B-AE6C-511A05C6B990}" type="presOf" srcId="{AAFB530F-9784-4435-B3CE-A2A565A7A087}" destId="{A931777A-77E7-4BF8-B5B7-FAC490D5CE54}" srcOrd="0" destOrd="0" presId="urn:microsoft.com/office/officeart/2016/7/layout/RepeatingBendingProcessNew"/>
    <dgm:cxn modelId="{681D31A9-FACD-4DE8-AA79-5748CA93BA66}" type="presOf" srcId="{A94A04AA-F836-4B91-9A1F-F9AEEBDA54BC}" destId="{7CB51C3C-2737-41BC-BA4B-28044B10930A}" srcOrd="0" destOrd="0" presId="urn:microsoft.com/office/officeart/2016/7/layout/RepeatingBendingProcessNew"/>
    <dgm:cxn modelId="{A080C6B7-44FD-4CEC-83B1-CFF7E681E06F}" type="presOf" srcId="{E6213E3B-EABE-4FF1-8649-3CC540952C4A}" destId="{85E216F4-1BD8-4DDC-B623-96A7B5246FD3}" srcOrd="1" destOrd="0" presId="urn:microsoft.com/office/officeart/2016/7/layout/RepeatingBendingProcessNew"/>
    <dgm:cxn modelId="{36BE22C3-9075-4CC4-A732-DCE55715CC33}" type="presOf" srcId="{9458D976-77EF-414A-AD0B-FE85896C7A6F}" destId="{32F0D0A5-FD06-41DD-9462-E5EA10EB2D5C}" srcOrd="1" destOrd="0" presId="urn:microsoft.com/office/officeart/2016/7/layout/RepeatingBendingProcessNew"/>
    <dgm:cxn modelId="{FEBF3BCA-1D5B-4A1A-B395-46999A3A10BD}" srcId="{C2DF3897-6268-4D5F-ABC1-32C61FB3C67E}" destId="{0E15039C-4BD4-4154-93D7-373DB1405A54}" srcOrd="4" destOrd="0" parTransId="{CA72065D-52B7-4B9C-99C3-FB398FDA7FF3}" sibTransId="{6EC0491D-6BC9-42D9-8526-F91E356FD79F}"/>
    <dgm:cxn modelId="{B861C3CF-2A1A-4F20-BAD1-A3ED51814A4D}" type="presOf" srcId="{6901E589-34F1-445C-AF23-395DD2632261}" destId="{21AB8BB3-5E14-4694-8DE3-E3AFB3C62529}" srcOrd="1" destOrd="0" presId="urn:microsoft.com/office/officeart/2016/7/layout/RepeatingBendingProcessNew"/>
    <dgm:cxn modelId="{1664F1D0-1DD8-45BD-A820-A28D08211005}" type="presOf" srcId="{4EF3CE95-A29A-44C8-8F2F-D90E937521A5}" destId="{857E3EE3-A645-4D54-B2A7-DF3BF142CBBC}" srcOrd="0" destOrd="0" presId="urn:microsoft.com/office/officeart/2016/7/layout/RepeatingBendingProcessNew"/>
    <dgm:cxn modelId="{C6D263D5-460D-46F0-ACC2-7484AD9F11F5}" type="presOf" srcId="{1AD3F1BA-87E0-4F3B-A377-F203C8426817}" destId="{86060D8B-96E7-47D2-BB54-9314558FAB66}" srcOrd="0" destOrd="0" presId="urn:microsoft.com/office/officeart/2016/7/layout/RepeatingBendingProcessNew"/>
    <dgm:cxn modelId="{FEE0ECD5-807A-4616-9FA8-1B892FD65865}" type="presOf" srcId="{EA480D10-FEFE-43E5-8A29-18CA2B6CB220}" destId="{A93469FF-5543-4829-A076-910AAA4EFF37}" srcOrd="0" destOrd="0" presId="urn:microsoft.com/office/officeart/2016/7/layout/RepeatingBendingProcessNew"/>
    <dgm:cxn modelId="{8E5F88D9-C023-4962-93E7-8E10A01C3B1D}" type="presOf" srcId="{9458D976-77EF-414A-AD0B-FE85896C7A6F}" destId="{99C6D025-099F-4752-A08B-20733D9712D6}" srcOrd="0" destOrd="0" presId="urn:microsoft.com/office/officeart/2016/7/layout/RepeatingBendingProcessNew"/>
    <dgm:cxn modelId="{C2285ADB-50CC-49A3-84E7-AA6945F35B82}" srcId="{C2DF3897-6268-4D5F-ABC1-32C61FB3C67E}" destId="{204B0F82-E5F6-4F18-A12D-46ECFE9F98E0}" srcOrd="1" destOrd="0" parTransId="{F6C27E2F-F9A0-44CA-A00F-F6202D152B8F}" sibTransId="{E6213E3B-EABE-4FF1-8649-3CC540952C4A}"/>
    <dgm:cxn modelId="{33B50DDF-269D-445B-A57E-F785FC335E89}" type="presOf" srcId="{A94A04AA-F836-4B91-9A1F-F9AEEBDA54BC}" destId="{656142CF-A365-4959-8AD0-C1803CB846A4}" srcOrd="1" destOrd="0" presId="urn:microsoft.com/office/officeart/2016/7/layout/RepeatingBendingProcessNew"/>
    <dgm:cxn modelId="{CE4BB1E0-8765-4545-A7CA-F3DFE3BC4E18}" type="presOf" srcId="{CB725425-12DE-4679-87DE-88FFB3059A7D}" destId="{EA094150-8F1D-4F6A-801E-95A034A78A80}" srcOrd="0" destOrd="0" presId="urn:microsoft.com/office/officeart/2016/7/layout/RepeatingBendingProcessNew"/>
    <dgm:cxn modelId="{AA3F70E3-C722-460C-86ED-7A28741943D1}" type="presOf" srcId="{21E814DD-5AAA-42FB-A11D-149496199CF2}" destId="{1C5FBA08-EDD7-4023-8A79-83C6C0F2DFA2}" srcOrd="1" destOrd="0" presId="urn:microsoft.com/office/officeart/2016/7/layout/RepeatingBendingProcessNew"/>
    <dgm:cxn modelId="{B21F5DE7-17A3-41E5-9278-2D04265DE525}" type="presOf" srcId="{40C999A9-0C95-424C-AC9E-49CDE2B00EAB}" destId="{9CA673F1-76BE-49DC-B9E8-C7A0E2943681}" srcOrd="0" destOrd="0" presId="urn:microsoft.com/office/officeart/2016/7/layout/RepeatingBendingProcessNew"/>
    <dgm:cxn modelId="{8DAF1FF2-782C-4883-A7CE-8A7F57EF2F84}" type="presOf" srcId="{AE6BC05E-B569-4771-8070-955985DFF65E}" destId="{07E26D7F-2D27-41C3-8C31-BE29DB9F7BFA}" srcOrd="0" destOrd="0" presId="urn:microsoft.com/office/officeart/2016/7/layout/RepeatingBendingProcessNew"/>
    <dgm:cxn modelId="{0A356DF9-BF2B-4463-9B02-2907229D45B7}" type="presOf" srcId="{EA480D10-FEFE-43E5-8A29-18CA2B6CB220}" destId="{686C78E9-C24B-42D5-B853-2648162B8564}" srcOrd="1" destOrd="0" presId="urn:microsoft.com/office/officeart/2016/7/layout/RepeatingBendingProcessNew"/>
    <dgm:cxn modelId="{7C8CCA21-7E96-446B-A75A-F30F896E60CE}" type="presParOf" srcId="{5AA520F3-DE96-42D2-A937-C1140B4A18A0}" destId="{DE95EF89-55E7-478A-9C56-B240BC1DF0C1}" srcOrd="0" destOrd="0" presId="urn:microsoft.com/office/officeart/2016/7/layout/RepeatingBendingProcessNew"/>
    <dgm:cxn modelId="{C7CCE623-F5C7-4D85-A2F4-92C85542A61B}" type="presParOf" srcId="{5AA520F3-DE96-42D2-A937-C1140B4A18A0}" destId="{857E3EE3-A645-4D54-B2A7-DF3BF142CBBC}" srcOrd="1" destOrd="0" presId="urn:microsoft.com/office/officeart/2016/7/layout/RepeatingBendingProcessNew"/>
    <dgm:cxn modelId="{1B557A43-B8E1-42B5-BBA2-069CEBCCBB3C}" type="presParOf" srcId="{857E3EE3-A645-4D54-B2A7-DF3BF142CBBC}" destId="{7DF32016-92B7-4C7B-8518-569E16C56DAB}" srcOrd="0" destOrd="0" presId="urn:microsoft.com/office/officeart/2016/7/layout/RepeatingBendingProcessNew"/>
    <dgm:cxn modelId="{5D05CBC3-E986-4E3F-A092-0E866A8EA801}" type="presParOf" srcId="{5AA520F3-DE96-42D2-A937-C1140B4A18A0}" destId="{880E1B7D-CEC8-4908-9402-2752D60C918D}" srcOrd="2" destOrd="0" presId="urn:microsoft.com/office/officeart/2016/7/layout/RepeatingBendingProcessNew"/>
    <dgm:cxn modelId="{BC48F19D-3E6B-42F7-B8BA-35EE6F56558E}" type="presParOf" srcId="{5AA520F3-DE96-42D2-A937-C1140B4A18A0}" destId="{C36AFB5E-C0C4-493F-AB44-00568B9AD7CC}" srcOrd="3" destOrd="0" presId="urn:microsoft.com/office/officeart/2016/7/layout/RepeatingBendingProcessNew"/>
    <dgm:cxn modelId="{99DD4A54-FB98-42DC-AFAE-8A27D6CD2761}" type="presParOf" srcId="{C36AFB5E-C0C4-493F-AB44-00568B9AD7CC}" destId="{85E216F4-1BD8-4DDC-B623-96A7B5246FD3}" srcOrd="0" destOrd="0" presId="urn:microsoft.com/office/officeart/2016/7/layout/RepeatingBendingProcessNew"/>
    <dgm:cxn modelId="{D328AC3D-DFEA-4403-B2C5-6EB713726FA3}" type="presParOf" srcId="{5AA520F3-DE96-42D2-A937-C1140B4A18A0}" destId="{A931777A-77E7-4BF8-B5B7-FAC490D5CE54}" srcOrd="4" destOrd="0" presId="urn:microsoft.com/office/officeart/2016/7/layout/RepeatingBendingProcessNew"/>
    <dgm:cxn modelId="{6B0C1F38-17B8-4077-A84F-48B8EF7EAFCC}" type="presParOf" srcId="{5AA520F3-DE96-42D2-A937-C1140B4A18A0}" destId="{2442E31E-F9BE-4DCA-86BC-41BD59A5922B}" srcOrd="5" destOrd="0" presId="urn:microsoft.com/office/officeart/2016/7/layout/RepeatingBendingProcessNew"/>
    <dgm:cxn modelId="{2F5659A8-6F7B-4A75-A416-EEDF1696103A}" type="presParOf" srcId="{2442E31E-F9BE-4DCA-86BC-41BD59A5922B}" destId="{21AB8BB3-5E14-4694-8DE3-E3AFB3C62529}" srcOrd="0" destOrd="0" presId="urn:microsoft.com/office/officeart/2016/7/layout/RepeatingBendingProcessNew"/>
    <dgm:cxn modelId="{F15F64FC-6096-44D8-AB20-5250A0B6E512}" type="presParOf" srcId="{5AA520F3-DE96-42D2-A937-C1140B4A18A0}" destId="{31F5E060-6E31-4D20-A6DF-D6753768C466}" srcOrd="6" destOrd="0" presId="urn:microsoft.com/office/officeart/2016/7/layout/RepeatingBendingProcessNew"/>
    <dgm:cxn modelId="{284CB728-5BAF-439F-ABC4-1E995B92DD54}" type="presParOf" srcId="{5AA520F3-DE96-42D2-A937-C1140B4A18A0}" destId="{A93469FF-5543-4829-A076-910AAA4EFF37}" srcOrd="7" destOrd="0" presId="urn:microsoft.com/office/officeart/2016/7/layout/RepeatingBendingProcessNew"/>
    <dgm:cxn modelId="{94A51D8B-D472-4A3E-8FDC-E312D6954C62}" type="presParOf" srcId="{A93469FF-5543-4829-A076-910AAA4EFF37}" destId="{686C78E9-C24B-42D5-B853-2648162B8564}" srcOrd="0" destOrd="0" presId="urn:microsoft.com/office/officeart/2016/7/layout/RepeatingBendingProcessNew"/>
    <dgm:cxn modelId="{65FEF97E-EBF9-4EED-BA43-9461729995E1}" type="presParOf" srcId="{5AA520F3-DE96-42D2-A937-C1140B4A18A0}" destId="{BF4A4379-E5BD-4311-9E76-D901AFF4C0A6}" srcOrd="8" destOrd="0" presId="urn:microsoft.com/office/officeart/2016/7/layout/RepeatingBendingProcessNew"/>
    <dgm:cxn modelId="{BC95B7AB-582E-436B-BEFB-841F253C8C5A}" type="presParOf" srcId="{5AA520F3-DE96-42D2-A937-C1140B4A18A0}" destId="{0E6040E0-2A89-4162-9780-D3CA511084F9}" srcOrd="9" destOrd="0" presId="urn:microsoft.com/office/officeart/2016/7/layout/RepeatingBendingProcessNew"/>
    <dgm:cxn modelId="{04983BF2-ED2C-409C-8F4D-F8EFC2945CA3}" type="presParOf" srcId="{0E6040E0-2A89-4162-9780-D3CA511084F9}" destId="{44112FFC-733D-46C4-AAA0-68EE5974D379}" srcOrd="0" destOrd="0" presId="urn:microsoft.com/office/officeart/2016/7/layout/RepeatingBendingProcessNew"/>
    <dgm:cxn modelId="{B746290F-AC68-4AAA-9A17-BD919FBE27F1}" type="presParOf" srcId="{5AA520F3-DE96-42D2-A937-C1140B4A18A0}" destId="{86060D8B-96E7-47D2-BB54-9314558FAB66}" srcOrd="10" destOrd="0" presId="urn:microsoft.com/office/officeart/2016/7/layout/RepeatingBendingProcessNew"/>
    <dgm:cxn modelId="{71A0112A-870C-4E25-9E98-A7EDAA0CA37A}" type="presParOf" srcId="{5AA520F3-DE96-42D2-A937-C1140B4A18A0}" destId="{DE850680-92BD-45D6-BF73-59E4B26067C0}" srcOrd="11" destOrd="0" presId="urn:microsoft.com/office/officeart/2016/7/layout/RepeatingBendingProcessNew"/>
    <dgm:cxn modelId="{A63117C0-C341-40AA-9E1F-9BA3B0D57DF2}" type="presParOf" srcId="{DE850680-92BD-45D6-BF73-59E4B26067C0}" destId="{1C5FBA08-EDD7-4023-8A79-83C6C0F2DFA2}" srcOrd="0" destOrd="0" presId="urn:microsoft.com/office/officeart/2016/7/layout/RepeatingBendingProcessNew"/>
    <dgm:cxn modelId="{55B014A9-8FCE-4346-BCE9-D2D9B6CD5963}" type="presParOf" srcId="{5AA520F3-DE96-42D2-A937-C1140B4A18A0}" destId="{D77EA97C-5CAB-4555-8909-9600E1850EDA}" srcOrd="12" destOrd="0" presId="urn:microsoft.com/office/officeart/2016/7/layout/RepeatingBendingProcessNew"/>
    <dgm:cxn modelId="{BFDE519D-F1A2-4652-997B-9A77D60D30EE}" type="presParOf" srcId="{5AA520F3-DE96-42D2-A937-C1140B4A18A0}" destId="{99C6D025-099F-4752-A08B-20733D9712D6}" srcOrd="13" destOrd="0" presId="urn:microsoft.com/office/officeart/2016/7/layout/RepeatingBendingProcessNew"/>
    <dgm:cxn modelId="{671E9A49-C6ED-4C90-8341-8AF7AA6A9889}" type="presParOf" srcId="{99C6D025-099F-4752-A08B-20733D9712D6}" destId="{32F0D0A5-FD06-41DD-9462-E5EA10EB2D5C}" srcOrd="0" destOrd="0" presId="urn:microsoft.com/office/officeart/2016/7/layout/RepeatingBendingProcessNew"/>
    <dgm:cxn modelId="{C007DA15-2883-4828-974D-029C98A91A4E}" type="presParOf" srcId="{5AA520F3-DE96-42D2-A937-C1140B4A18A0}" destId="{EA094150-8F1D-4F6A-801E-95A034A78A80}" srcOrd="14" destOrd="0" presId="urn:microsoft.com/office/officeart/2016/7/layout/RepeatingBendingProcessNew"/>
    <dgm:cxn modelId="{8C373468-773D-42CE-8F54-BF98522DF969}" type="presParOf" srcId="{5AA520F3-DE96-42D2-A937-C1140B4A18A0}" destId="{3C64F364-B07F-4F63-84A6-D72CA3B438B5}" srcOrd="15" destOrd="0" presId="urn:microsoft.com/office/officeart/2016/7/layout/RepeatingBendingProcessNew"/>
    <dgm:cxn modelId="{785ACD29-751D-4D5A-A68C-EFBF41A346BE}" type="presParOf" srcId="{3C64F364-B07F-4F63-84A6-D72CA3B438B5}" destId="{A69AC8C9-901B-49E4-AEDD-0B91782DD587}" srcOrd="0" destOrd="0" presId="urn:microsoft.com/office/officeart/2016/7/layout/RepeatingBendingProcessNew"/>
    <dgm:cxn modelId="{E2799313-E68A-4A52-AA3E-334CB213EDBA}" type="presParOf" srcId="{5AA520F3-DE96-42D2-A937-C1140B4A18A0}" destId="{B4668570-B9B9-4F36-B9FB-CA3F649602C1}" srcOrd="16" destOrd="0" presId="urn:microsoft.com/office/officeart/2016/7/layout/RepeatingBendingProcessNew"/>
    <dgm:cxn modelId="{E2EBE2C3-D884-4966-B127-98A1960BD295}" type="presParOf" srcId="{5AA520F3-DE96-42D2-A937-C1140B4A18A0}" destId="{B4249EDF-4F8F-4448-9B59-0615A1C705F3}" srcOrd="17" destOrd="0" presId="urn:microsoft.com/office/officeart/2016/7/layout/RepeatingBendingProcessNew"/>
    <dgm:cxn modelId="{22B61F32-F664-4723-A1B2-58DAB6CFA812}" type="presParOf" srcId="{B4249EDF-4F8F-4448-9B59-0615A1C705F3}" destId="{24915346-5ADB-4A0F-A9C9-DC4A83D61F11}" srcOrd="0" destOrd="0" presId="urn:microsoft.com/office/officeart/2016/7/layout/RepeatingBendingProcessNew"/>
    <dgm:cxn modelId="{7C337C40-4D05-4A04-9BC8-1E41DD7D018C}" type="presParOf" srcId="{5AA520F3-DE96-42D2-A937-C1140B4A18A0}" destId="{07E26D7F-2D27-41C3-8C31-BE29DB9F7BFA}" srcOrd="18" destOrd="0" presId="urn:microsoft.com/office/officeart/2016/7/layout/RepeatingBendingProcessNew"/>
    <dgm:cxn modelId="{D873BC98-E820-4883-A9FC-3C2916BA385C}" type="presParOf" srcId="{5AA520F3-DE96-42D2-A937-C1140B4A18A0}" destId="{7CB51C3C-2737-41BC-BA4B-28044B10930A}" srcOrd="19" destOrd="0" presId="urn:microsoft.com/office/officeart/2016/7/layout/RepeatingBendingProcessNew"/>
    <dgm:cxn modelId="{4CF97A48-557C-429E-9079-A68A09FB393A}" type="presParOf" srcId="{7CB51C3C-2737-41BC-BA4B-28044B10930A}" destId="{656142CF-A365-4959-8AD0-C1803CB846A4}" srcOrd="0" destOrd="0" presId="urn:microsoft.com/office/officeart/2016/7/layout/RepeatingBendingProcessNew"/>
    <dgm:cxn modelId="{78EC0A80-A7C0-403A-B7C1-A5FBC00F9A7D}" type="presParOf" srcId="{5AA520F3-DE96-42D2-A937-C1140B4A18A0}" destId="{B43D595F-ED7B-4F19-AF24-EACE92B8895E}" srcOrd="20" destOrd="0" presId="urn:microsoft.com/office/officeart/2016/7/layout/RepeatingBendingProcessNew"/>
    <dgm:cxn modelId="{9E9ECCCA-D90E-416D-80BE-391597FD6B8B}" type="presParOf" srcId="{5AA520F3-DE96-42D2-A937-C1140B4A18A0}" destId="{9CA673F1-76BE-49DC-B9E8-C7A0E2943681}" srcOrd="21" destOrd="0" presId="urn:microsoft.com/office/officeart/2016/7/layout/RepeatingBendingProcessNew"/>
    <dgm:cxn modelId="{A0BF754D-AC3A-476A-95FA-A3D0B972ACE3}" type="presParOf" srcId="{9CA673F1-76BE-49DC-B9E8-C7A0E2943681}" destId="{8F851B56-7885-473D-8762-A4720EECB35D}" srcOrd="0" destOrd="0" presId="urn:microsoft.com/office/officeart/2016/7/layout/RepeatingBendingProcessNew"/>
    <dgm:cxn modelId="{427D9F4A-CCFE-456C-8616-7E57455E6336}" type="presParOf" srcId="{5AA520F3-DE96-42D2-A937-C1140B4A18A0}" destId="{EB9ABC0F-DB62-4853-8A5E-D602F190F31C}" srcOrd="2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4F3428-EECE-4D44-B385-3E69BD74BD02}">
      <dsp:nvSpPr>
        <dsp:cNvPr id="0" name=""/>
        <dsp:cNvSpPr/>
      </dsp:nvSpPr>
      <dsp:spPr>
        <a:xfrm>
          <a:off x="289825" y="571208"/>
          <a:ext cx="906064" cy="90606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A1DB11-82E1-4DED-AC54-4AF29CCAEF12}">
      <dsp:nvSpPr>
        <dsp:cNvPr id="0" name=""/>
        <dsp:cNvSpPr/>
      </dsp:nvSpPr>
      <dsp:spPr>
        <a:xfrm>
          <a:off x="482920" y="764304"/>
          <a:ext cx="519873" cy="51987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E0E2C0-39FC-46E3-85E2-DF65968C892E}">
      <dsp:nvSpPr>
        <dsp:cNvPr id="0" name=""/>
        <dsp:cNvSpPr/>
      </dsp:nvSpPr>
      <dsp:spPr>
        <a:xfrm>
          <a:off x="181" y="1759490"/>
          <a:ext cx="1485351" cy="1424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a:t>The Problem</a:t>
          </a:r>
          <a:endParaRPr lang="en-US" sz="1100" kern="1200"/>
        </a:p>
      </dsp:txBody>
      <dsp:txXfrm>
        <a:off x="181" y="1759490"/>
        <a:ext cx="1485351" cy="1424175"/>
      </dsp:txXfrm>
    </dsp:sp>
    <dsp:sp modelId="{520FA19B-7288-4CD9-8823-E56E631107B0}">
      <dsp:nvSpPr>
        <dsp:cNvPr id="0" name=""/>
        <dsp:cNvSpPr/>
      </dsp:nvSpPr>
      <dsp:spPr>
        <a:xfrm>
          <a:off x="2035113" y="571208"/>
          <a:ext cx="906064" cy="90606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37ACA5-B8F2-4496-A317-5AC1564775C4}">
      <dsp:nvSpPr>
        <dsp:cNvPr id="0" name=""/>
        <dsp:cNvSpPr/>
      </dsp:nvSpPr>
      <dsp:spPr>
        <a:xfrm>
          <a:off x="2228208" y="764304"/>
          <a:ext cx="519873" cy="51987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17310C-B1F4-4D9F-A5D8-8EED3908D887}">
      <dsp:nvSpPr>
        <dsp:cNvPr id="0" name=""/>
        <dsp:cNvSpPr/>
      </dsp:nvSpPr>
      <dsp:spPr>
        <a:xfrm>
          <a:off x="1745469" y="1759490"/>
          <a:ext cx="1485351" cy="1424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a:t>Brands Are Struggling to Reach Gen Z and Emerging Gen Alpha in Authentic, High-Engagement Environments</a:t>
          </a:r>
          <a:endParaRPr lang="en-US" sz="1100" kern="1200"/>
        </a:p>
      </dsp:txBody>
      <dsp:txXfrm>
        <a:off x="1745469" y="1759490"/>
        <a:ext cx="1485351" cy="1424175"/>
      </dsp:txXfrm>
    </dsp:sp>
    <dsp:sp modelId="{108E3A60-FBD7-4675-9D86-C6F00B919EE7}">
      <dsp:nvSpPr>
        <dsp:cNvPr id="0" name=""/>
        <dsp:cNvSpPr/>
      </dsp:nvSpPr>
      <dsp:spPr>
        <a:xfrm>
          <a:off x="3780401" y="571208"/>
          <a:ext cx="906064" cy="90606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1C269A-69BE-4612-93C7-BD1C05EE2905}">
      <dsp:nvSpPr>
        <dsp:cNvPr id="0" name=""/>
        <dsp:cNvSpPr/>
      </dsp:nvSpPr>
      <dsp:spPr>
        <a:xfrm>
          <a:off x="3973497" y="764304"/>
          <a:ext cx="519873" cy="51987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5A42FF-FD01-4E35-B703-C48BF88C11A9}">
      <dsp:nvSpPr>
        <dsp:cNvPr id="0" name=""/>
        <dsp:cNvSpPr/>
      </dsp:nvSpPr>
      <dsp:spPr>
        <a:xfrm>
          <a:off x="3490757" y="1759490"/>
          <a:ext cx="1485351" cy="1424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Teen consumers influence hundreds of billions of dollars in annual household and personal spending, yet brands lack a centralized, experiential platform dedicated to engaging them directly, safely, and at scale.</a:t>
          </a:r>
        </a:p>
      </dsp:txBody>
      <dsp:txXfrm>
        <a:off x="3490757" y="1759490"/>
        <a:ext cx="1485351" cy="14241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C0AD1-0DD2-425C-89B6-8FFC72D3FF88}">
      <dsp:nvSpPr>
        <dsp:cNvPr id="0" name=""/>
        <dsp:cNvSpPr/>
      </dsp:nvSpPr>
      <dsp:spPr>
        <a:xfrm>
          <a:off x="2735142" y="894713"/>
          <a:ext cx="598602" cy="91440"/>
        </a:xfrm>
        <a:custGeom>
          <a:avLst/>
          <a:gdLst/>
          <a:ahLst/>
          <a:cxnLst/>
          <a:rect l="0" t="0" r="0" b="0"/>
          <a:pathLst>
            <a:path>
              <a:moveTo>
                <a:pt x="0" y="45720"/>
              </a:moveTo>
              <a:lnTo>
                <a:pt x="598602"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18713" y="937287"/>
        <a:ext cx="31460" cy="6292"/>
      </dsp:txXfrm>
    </dsp:sp>
    <dsp:sp modelId="{5EB76FB6-75D1-4E0B-A7CE-D6D598BF52A5}">
      <dsp:nvSpPr>
        <dsp:cNvPr id="0" name=""/>
        <dsp:cNvSpPr/>
      </dsp:nvSpPr>
      <dsp:spPr>
        <a:xfrm>
          <a:off x="1281" y="119735"/>
          <a:ext cx="2735661" cy="164139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4050" tIns="140709" rIns="134050" bIns="140709" numCol="1" spcCol="1270" anchor="ctr" anchorCtr="0">
          <a:noAutofit/>
        </a:bodyPr>
        <a:lstStyle/>
        <a:p>
          <a:pPr marL="0" lvl="0" indent="0" algn="ctr" defTabSz="533400">
            <a:lnSpc>
              <a:spcPct val="90000"/>
            </a:lnSpc>
            <a:spcBef>
              <a:spcPct val="0"/>
            </a:spcBef>
            <a:spcAft>
              <a:spcPct val="35000"/>
            </a:spcAft>
            <a:buNone/>
          </a:pPr>
          <a:r>
            <a:rPr lang="en-US" sz="1200" b="1" kern="1200" dirty="0"/>
            <a:t>Who Feels the Pain?</a:t>
          </a:r>
          <a:endParaRPr lang="en-US" sz="1200" kern="1200" dirty="0"/>
        </a:p>
      </dsp:txBody>
      <dsp:txXfrm>
        <a:off x="1281" y="119735"/>
        <a:ext cx="2735661" cy="1641396"/>
      </dsp:txXfrm>
    </dsp:sp>
    <dsp:sp modelId="{5824D028-8758-488E-ACEF-16856CBCE6BD}">
      <dsp:nvSpPr>
        <dsp:cNvPr id="0" name=""/>
        <dsp:cNvSpPr/>
      </dsp:nvSpPr>
      <dsp:spPr>
        <a:xfrm>
          <a:off x="1369112" y="1759332"/>
          <a:ext cx="3364863" cy="598602"/>
        </a:xfrm>
        <a:custGeom>
          <a:avLst/>
          <a:gdLst/>
          <a:ahLst/>
          <a:cxnLst/>
          <a:rect l="0" t="0" r="0" b="0"/>
          <a:pathLst>
            <a:path>
              <a:moveTo>
                <a:pt x="3364863" y="0"/>
              </a:moveTo>
              <a:lnTo>
                <a:pt x="3364863" y="316401"/>
              </a:lnTo>
              <a:lnTo>
                <a:pt x="0" y="316401"/>
              </a:lnTo>
              <a:lnTo>
                <a:pt x="0" y="598602"/>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65964" y="2055487"/>
        <a:ext cx="171159" cy="6292"/>
      </dsp:txXfrm>
    </dsp:sp>
    <dsp:sp modelId="{5879FDDB-D9B5-45C3-90BD-D39BD11EBEDB}">
      <dsp:nvSpPr>
        <dsp:cNvPr id="0" name=""/>
        <dsp:cNvSpPr/>
      </dsp:nvSpPr>
      <dsp:spPr>
        <a:xfrm>
          <a:off x="3366145" y="119735"/>
          <a:ext cx="2735661" cy="164139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4050" tIns="140709" rIns="134050" bIns="140709" numCol="1" spcCol="1270" anchor="ctr" anchorCtr="0">
          <a:noAutofit/>
        </a:bodyPr>
        <a:lstStyle/>
        <a:p>
          <a:pPr marL="0" lvl="0" indent="0" algn="ctr" defTabSz="533400">
            <a:lnSpc>
              <a:spcPct val="90000"/>
            </a:lnSpc>
            <a:spcBef>
              <a:spcPct val="0"/>
            </a:spcBef>
            <a:spcAft>
              <a:spcPct val="35000"/>
            </a:spcAft>
            <a:buNone/>
          </a:pPr>
          <a:r>
            <a:rPr lang="en-US" sz="1200" b="1" kern="1200"/>
            <a:t>Consumer Brands</a:t>
          </a:r>
          <a:endParaRPr lang="en-US" sz="1200" kern="1200"/>
        </a:p>
      </dsp:txBody>
      <dsp:txXfrm>
        <a:off x="3366145" y="119735"/>
        <a:ext cx="2735661" cy="1641396"/>
      </dsp:txXfrm>
    </dsp:sp>
    <dsp:sp modelId="{3612CE83-4D40-44DF-BC2F-2C39D05B79B4}">
      <dsp:nvSpPr>
        <dsp:cNvPr id="0" name=""/>
        <dsp:cNvSpPr/>
      </dsp:nvSpPr>
      <dsp:spPr>
        <a:xfrm>
          <a:off x="2735142" y="3165313"/>
          <a:ext cx="598602" cy="91440"/>
        </a:xfrm>
        <a:custGeom>
          <a:avLst/>
          <a:gdLst/>
          <a:ahLst/>
          <a:cxnLst/>
          <a:rect l="0" t="0" r="0" b="0"/>
          <a:pathLst>
            <a:path>
              <a:moveTo>
                <a:pt x="0" y="45720"/>
              </a:moveTo>
              <a:lnTo>
                <a:pt x="598602"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18713" y="3207886"/>
        <a:ext cx="31460" cy="6292"/>
      </dsp:txXfrm>
    </dsp:sp>
    <dsp:sp modelId="{4CBAC66B-1850-4043-9F66-C20AE393F2AA}">
      <dsp:nvSpPr>
        <dsp:cNvPr id="0" name=""/>
        <dsp:cNvSpPr/>
      </dsp:nvSpPr>
      <dsp:spPr>
        <a:xfrm>
          <a:off x="1281" y="2390334"/>
          <a:ext cx="2735661" cy="164139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4050" tIns="140709" rIns="134050" bIns="140709" numCol="1" spcCol="1270" anchor="t" anchorCtr="0">
          <a:noAutofit/>
        </a:bodyPr>
        <a:lstStyle/>
        <a:p>
          <a:pPr marL="0" lvl="0" indent="0" algn="l" defTabSz="400050">
            <a:lnSpc>
              <a:spcPct val="90000"/>
            </a:lnSpc>
            <a:spcBef>
              <a:spcPct val="0"/>
            </a:spcBef>
            <a:spcAft>
              <a:spcPct val="35000"/>
            </a:spcAft>
            <a:buNone/>
          </a:pPr>
          <a:r>
            <a:rPr lang="en-US" sz="900" kern="1200" dirty="0"/>
            <a:t>Fashion, beauty, technology, gaming, entertainment, sports, food, wellness, automotive, education, and lifestyle brands struggle to:</a:t>
          </a:r>
        </a:p>
        <a:p>
          <a:pPr marL="57150" lvl="1" indent="-57150" algn="l" defTabSz="400050">
            <a:lnSpc>
              <a:spcPct val="90000"/>
            </a:lnSpc>
            <a:spcBef>
              <a:spcPct val="0"/>
            </a:spcBef>
            <a:spcAft>
              <a:spcPct val="15000"/>
            </a:spcAft>
            <a:buChar char="•"/>
          </a:pPr>
          <a:r>
            <a:rPr lang="en-US" sz="900" kern="1200" dirty="0"/>
            <a:t>Build authentic loyalty with younger consumers</a:t>
          </a:r>
        </a:p>
        <a:p>
          <a:pPr marL="57150" lvl="1" indent="-57150" algn="l" defTabSz="400050">
            <a:lnSpc>
              <a:spcPct val="90000"/>
            </a:lnSpc>
            <a:spcBef>
              <a:spcPct val="0"/>
            </a:spcBef>
            <a:spcAft>
              <a:spcPct val="15000"/>
            </a:spcAft>
            <a:buChar char="•"/>
          </a:pPr>
          <a:r>
            <a:rPr lang="en-US" sz="900" kern="1200" dirty="0"/>
            <a:t>Generate experiential engagement</a:t>
          </a:r>
        </a:p>
        <a:p>
          <a:pPr marL="57150" lvl="1" indent="-57150" algn="l" defTabSz="400050">
            <a:lnSpc>
              <a:spcPct val="90000"/>
            </a:lnSpc>
            <a:spcBef>
              <a:spcPct val="0"/>
            </a:spcBef>
            <a:spcAft>
              <a:spcPct val="15000"/>
            </a:spcAft>
            <a:buChar char="•"/>
          </a:pPr>
          <a:r>
            <a:rPr lang="en-US" sz="900" kern="1200" dirty="0"/>
            <a:t>Capture first-party consumer data</a:t>
          </a:r>
        </a:p>
        <a:p>
          <a:pPr marL="57150" lvl="1" indent="-57150" algn="l" defTabSz="400050">
            <a:lnSpc>
              <a:spcPct val="90000"/>
            </a:lnSpc>
            <a:spcBef>
              <a:spcPct val="0"/>
            </a:spcBef>
            <a:spcAft>
              <a:spcPct val="15000"/>
            </a:spcAft>
            <a:buChar char="•"/>
          </a:pPr>
          <a:r>
            <a:rPr lang="en-US" sz="900" kern="1200" dirty="0"/>
            <a:t>Launch products directly to youth audiences</a:t>
          </a:r>
        </a:p>
        <a:p>
          <a:pPr marL="57150" lvl="1" indent="-57150" algn="l" defTabSz="400050">
            <a:lnSpc>
              <a:spcPct val="90000"/>
            </a:lnSpc>
            <a:spcBef>
              <a:spcPct val="0"/>
            </a:spcBef>
            <a:spcAft>
              <a:spcPct val="15000"/>
            </a:spcAft>
            <a:buChar char="•"/>
          </a:pPr>
          <a:r>
            <a:rPr lang="en-US" sz="900" kern="1200" dirty="0"/>
            <a:t>Create measurable in-person brand experiences</a:t>
          </a:r>
        </a:p>
      </dsp:txBody>
      <dsp:txXfrm>
        <a:off x="1281" y="2390334"/>
        <a:ext cx="2735661" cy="1641396"/>
      </dsp:txXfrm>
    </dsp:sp>
    <dsp:sp modelId="{22DE4A22-5113-4EB2-B0E6-FA39313ADC8D}">
      <dsp:nvSpPr>
        <dsp:cNvPr id="0" name=""/>
        <dsp:cNvSpPr/>
      </dsp:nvSpPr>
      <dsp:spPr>
        <a:xfrm>
          <a:off x="1369112" y="4029931"/>
          <a:ext cx="3364863" cy="598602"/>
        </a:xfrm>
        <a:custGeom>
          <a:avLst/>
          <a:gdLst/>
          <a:ahLst/>
          <a:cxnLst/>
          <a:rect l="0" t="0" r="0" b="0"/>
          <a:pathLst>
            <a:path>
              <a:moveTo>
                <a:pt x="3364863" y="0"/>
              </a:moveTo>
              <a:lnTo>
                <a:pt x="3364863" y="316401"/>
              </a:lnTo>
              <a:lnTo>
                <a:pt x="0" y="316401"/>
              </a:lnTo>
              <a:lnTo>
                <a:pt x="0" y="598602"/>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65964" y="4326086"/>
        <a:ext cx="171159" cy="6292"/>
      </dsp:txXfrm>
    </dsp:sp>
    <dsp:sp modelId="{DA6F073C-635E-49FB-9697-3562A85D7F1D}">
      <dsp:nvSpPr>
        <dsp:cNvPr id="0" name=""/>
        <dsp:cNvSpPr/>
      </dsp:nvSpPr>
      <dsp:spPr>
        <a:xfrm>
          <a:off x="3366145" y="2390334"/>
          <a:ext cx="2735661" cy="164139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4050" tIns="140709" rIns="134050" bIns="140709" numCol="1" spcCol="1270" anchor="ctr" anchorCtr="0">
          <a:noAutofit/>
        </a:bodyPr>
        <a:lstStyle/>
        <a:p>
          <a:pPr marL="0" lvl="0" indent="0" algn="ctr" defTabSz="533400">
            <a:lnSpc>
              <a:spcPct val="90000"/>
            </a:lnSpc>
            <a:spcBef>
              <a:spcPct val="0"/>
            </a:spcBef>
            <a:spcAft>
              <a:spcPct val="35000"/>
            </a:spcAft>
            <a:buNone/>
          </a:pPr>
          <a:r>
            <a:rPr lang="en-US" sz="1200" b="1" kern="1200" dirty="0"/>
            <a:t>Advertisers &amp; Sponsors</a:t>
          </a:r>
          <a:endParaRPr lang="en-US" sz="1200" kern="1200" dirty="0"/>
        </a:p>
      </dsp:txBody>
      <dsp:txXfrm>
        <a:off x="3366145" y="2390334"/>
        <a:ext cx="2735661" cy="1641396"/>
      </dsp:txXfrm>
    </dsp:sp>
    <dsp:sp modelId="{07ED64E9-A7E6-484B-A71F-14F739C6CDCC}">
      <dsp:nvSpPr>
        <dsp:cNvPr id="0" name=""/>
        <dsp:cNvSpPr/>
      </dsp:nvSpPr>
      <dsp:spPr>
        <a:xfrm>
          <a:off x="2735142" y="5435912"/>
          <a:ext cx="598602" cy="91440"/>
        </a:xfrm>
        <a:custGeom>
          <a:avLst/>
          <a:gdLst/>
          <a:ahLst/>
          <a:cxnLst/>
          <a:rect l="0" t="0" r="0" b="0"/>
          <a:pathLst>
            <a:path>
              <a:moveTo>
                <a:pt x="0" y="45720"/>
              </a:moveTo>
              <a:lnTo>
                <a:pt x="598602"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18713" y="5478486"/>
        <a:ext cx="31460" cy="6292"/>
      </dsp:txXfrm>
    </dsp:sp>
    <dsp:sp modelId="{5B481C4B-4D9B-48DD-9A1A-5F1FAB86716A}">
      <dsp:nvSpPr>
        <dsp:cNvPr id="0" name=""/>
        <dsp:cNvSpPr/>
      </dsp:nvSpPr>
      <dsp:spPr>
        <a:xfrm>
          <a:off x="1281" y="4660933"/>
          <a:ext cx="2735661" cy="164139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4050" tIns="140709" rIns="134050" bIns="140709" numCol="1" spcCol="1270" anchor="t" anchorCtr="0">
          <a:noAutofit/>
        </a:bodyPr>
        <a:lstStyle/>
        <a:p>
          <a:pPr marL="0" lvl="0" indent="0" algn="l" defTabSz="533400">
            <a:lnSpc>
              <a:spcPct val="90000"/>
            </a:lnSpc>
            <a:spcBef>
              <a:spcPct val="0"/>
            </a:spcBef>
            <a:spcAft>
              <a:spcPct val="35000"/>
            </a:spcAft>
            <a:buNone/>
          </a:pPr>
          <a:r>
            <a:rPr lang="en-US" sz="1200" kern="1200"/>
            <a:t>Sponsors need high-visibility experiential platforms that combine:</a:t>
          </a:r>
        </a:p>
        <a:p>
          <a:pPr marL="57150" lvl="1" indent="-57150" algn="l" defTabSz="400050">
            <a:lnSpc>
              <a:spcPct val="90000"/>
            </a:lnSpc>
            <a:spcBef>
              <a:spcPct val="0"/>
            </a:spcBef>
            <a:spcAft>
              <a:spcPct val="15000"/>
            </a:spcAft>
            <a:buChar char="•"/>
          </a:pPr>
          <a:r>
            <a:rPr lang="en-US" sz="900" kern="1200" dirty="0"/>
            <a:t>Live engagement</a:t>
          </a:r>
        </a:p>
        <a:p>
          <a:pPr marL="57150" lvl="1" indent="-57150" algn="l" defTabSz="400050">
            <a:lnSpc>
              <a:spcPct val="90000"/>
            </a:lnSpc>
            <a:spcBef>
              <a:spcPct val="0"/>
            </a:spcBef>
            <a:spcAft>
              <a:spcPct val="15000"/>
            </a:spcAft>
            <a:buChar char="•"/>
          </a:pPr>
          <a:r>
            <a:rPr lang="en-US" sz="900" kern="1200" dirty="0"/>
            <a:t>Influencer amplification</a:t>
          </a:r>
        </a:p>
        <a:p>
          <a:pPr marL="57150" lvl="1" indent="-57150" algn="l" defTabSz="400050">
            <a:lnSpc>
              <a:spcPct val="90000"/>
            </a:lnSpc>
            <a:spcBef>
              <a:spcPct val="0"/>
            </a:spcBef>
            <a:spcAft>
              <a:spcPct val="15000"/>
            </a:spcAft>
            <a:buChar char="•"/>
          </a:pPr>
          <a:r>
            <a:rPr lang="en-US" sz="900" kern="1200" dirty="0"/>
            <a:t>Social content creation</a:t>
          </a:r>
        </a:p>
        <a:p>
          <a:pPr marL="57150" lvl="1" indent="-57150" algn="l" defTabSz="400050">
            <a:lnSpc>
              <a:spcPct val="90000"/>
            </a:lnSpc>
            <a:spcBef>
              <a:spcPct val="0"/>
            </a:spcBef>
            <a:spcAft>
              <a:spcPct val="15000"/>
            </a:spcAft>
            <a:buChar char="•"/>
          </a:pPr>
          <a:r>
            <a:rPr lang="en-US" sz="900" kern="1200"/>
            <a:t>Data collection</a:t>
          </a:r>
        </a:p>
        <a:p>
          <a:pPr marL="57150" lvl="1" indent="-57150" algn="l" defTabSz="400050">
            <a:lnSpc>
              <a:spcPct val="90000"/>
            </a:lnSpc>
            <a:spcBef>
              <a:spcPct val="0"/>
            </a:spcBef>
            <a:spcAft>
              <a:spcPct val="15000"/>
            </a:spcAft>
            <a:buChar char="•"/>
          </a:pPr>
          <a:r>
            <a:rPr lang="en-US" sz="900" kern="1200"/>
            <a:t>Community activation</a:t>
          </a:r>
        </a:p>
      </dsp:txBody>
      <dsp:txXfrm>
        <a:off x="1281" y="4660933"/>
        <a:ext cx="2735661" cy="1641396"/>
      </dsp:txXfrm>
    </dsp:sp>
    <dsp:sp modelId="{674D7979-B072-476E-BB56-210939E547A1}">
      <dsp:nvSpPr>
        <dsp:cNvPr id="0" name=""/>
        <dsp:cNvSpPr/>
      </dsp:nvSpPr>
      <dsp:spPr>
        <a:xfrm>
          <a:off x="3366145" y="4660933"/>
          <a:ext cx="2735661" cy="164139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4050" tIns="140709" rIns="134050" bIns="140709" numCol="1" spcCol="1270" anchor="ctr" anchorCtr="0">
          <a:noAutofit/>
        </a:bodyPr>
        <a:lstStyle/>
        <a:p>
          <a:pPr marL="0" lvl="0" indent="0" algn="ctr" defTabSz="533400">
            <a:lnSpc>
              <a:spcPct val="90000"/>
            </a:lnSpc>
            <a:spcBef>
              <a:spcPct val="0"/>
            </a:spcBef>
            <a:spcAft>
              <a:spcPct val="35000"/>
            </a:spcAft>
            <a:buNone/>
          </a:pPr>
          <a:r>
            <a:rPr lang="en-US" sz="1200" kern="1200"/>
            <a:t>There are very few national-scale platforms focused specifically on the teen demographic.</a:t>
          </a:r>
        </a:p>
      </dsp:txBody>
      <dsp:txXfrm>
        <a:off x="3366145" y="4660933"/>
        <a:ext cx="2735661" cy="1641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9EAA9-22F2-4961-82B9-75286D391A74}">
      <dsp:nvSpPr>
        <dsp:cNvPr id="0" name=""/>
        <dsp:cNvSpPr/>
      </dsp:nvSpPr>
      <dsp:spPr>
        <a:xfrm>
          <a:off x="3217" y="678864"/>
          <a:ext cx="2552789" cy="153167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Why Now?</a:t>
          </a:r>
          <a:endParaRPr lang="en-US" sz="1200" kern="1200"/>
        </a:p>
      </dsp:txBody>
      <dsp:txXfrm>
        <a:off x="3217" y="678864"/>
        <a:ext cx="2552789" cy="1531673"/>
      </dsp:txXfrm>
    </dsp:sp>
    <dsp:sp modelId="{FEC82BEB-BBCC-4835-B9D4-B8EE10B564BA}">
      <dsp:nvSpPr>
        <dsp:cNvPr id="0" name=""/>
        <dsp:cNvSpPr/>
      </dsp:nvSpPr>
      <dsp:spPr>
        <a:xfrm>
          <a:off x="2811286" y="678864"/>
          <a:ext cx="2552789" cy="153167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Multiple Market Trends Are Converging</a:t>
          </a:r>
          <a:endParaRPr lang="en-US" sz="1200" kern="1200" dirty="0"/>
        </a:p>
      </dsp:txBody>
      <dsp:txXfrm>
        <a:off x="2811286" y="678864"/>
        <a:ext cx="2552789" cy="1531673"/>
      </dsp:txXfrm>
    </dsp:sp>
    <dsp:sp modelId="{054D7503-6CF2-4180-AEB9-FD80B019B911}">
      <dsp:nvSpPr>
        <dsp:cNvPr id="0" name=""/>
        <dsp:cNvSpPr/>
      </dsp:nvSpPr>
      <dsp:spPr>
        <a:xfrm>
          <a:off x="5619355" y="678864"/>
          <a:ext cx="2552789" cy="153167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Experiential Marketing Is Surging</a:t>
          </a:r>
          <a:endParaRPr lang="en-US" sz="1200" kern="1200"/>
        </a:p>
      </dsp:txBody>
      <dsp:txXfrm>
        <a:off x="5619355" y="678864"/>
        <a:ext cx="2552789" cy="1531673"/>
      </dsp:txXfrm>
    </dsp:sp>
    <dsp:sp modelId="{24042A2C-4023-436A-94BA-F5357E15BD95}">
      <dsp:nvSpPr>
        <dsp:cNvPr id="0" name=""/>
        <dsp:cNvSpPr/>
      </dsp:nvSpPr>
      <dsp:spPr>
        <a:xfrm>
          <a:off x="8427424" y="678864"/>
          <a:ext cx="2552789" cy="153167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Brands are reallocating budgets toward live experiences because consumers increasingly value participation over passive advertising.</a:t>
          </a:r>
        </a:p>
      </dsp:txBody>
      <dsp:txXfrm>
        <a:off x="8427424" y="678864"/>
        <a:ext cx="2552789" cy="1531673"/>
      </dsp:txXfrm>
    </dsp:sp>
    <dsp:sp modelId="{30FABAD6-6D9B-4A6B-AD34-C36DB23EA659}">
      <dsp:nvSpPr>
        <dsp:cNvPr id="0" name=""/>
        <dsp:cNvSpPr/>
      </dsp:nvSpPr>
      <dsp:spPr>
        <a:xfrm>
          <a:off x="3217" y="2465817"/>
          <a:ext cx="2552789" cy="153167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Gen Z Spending Power Is Massive</a:t>
          </a:r>
          <a:endParaRPr lang="en-US" sz="1200" kern="1200"/>
        </a:p>
      </dsp:txBody>
      <dsp:txXfrm>
        <a:off x="3217" y="2465817"/>
        <a:ext cx="2552789" cy="1531673"/>
      </dsp:txXfrm>
    </dsp:sp>
    <dsp:sp modelId="{E650D409-E5D6-49D5-8B50-CA90DDD781EA}">
      <dsp:nvSpPr>
        <dsp:cNvPr id="0" name=""/>
        <dsp:cNvSpPr/>
      </dsp:nvSpPr>
      <dsp:spPr>
        <a:xfrm>
          <a:off x="2811286" y="2465817"/>
          <a:ext cx="2552789" cy="153167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Gen Z and emerging Gen Alpha are shaping purchasing trends in:</a:t>
          </a:r>
        </a:p>
        <a:p>
          <a:pPr marL="57150" lvl="1" indent="-57150" algn="l" defTabSz="400050">
            <a:lnSpc>
              <a:spcPct val="90000"/>
            </a:lnSpc>
            <a:spcBef>
              <a:spcPct val="0"/>
            </a:spcBef>
            <a:spcAft>
              <a:spcPct val="15000"/>
            </a:spcAft>
            <a:buChar char="•"/>
          </a:pPr>
          <a:r>
            <a:rPr lang="en-US" sz="900" kern="1200"/>
            <a:t>Fashion</a:t>
          </a:r>
        </a:p>
        <a:p>
          <a:pPr marL="57150" lvl="1" indent="-57150" algn="l" defTabSz="400050">
            <a:lnSpc>
              <a:spcPct val="90000"/>
            </a:lnSpc>
            <a:spcBef>
              <a:spcPct val="0"/>
            </a:spcBef>
            <a:spcAft>
              <a:spcPct val="15000"/>
            </a:spcAft>
            <a:buChar char="•"/>
          </a:pPr>
          <a:r>
            <a:rPr lang="en-US" sz="900" kern="1200"/>
            <a:t>Gaming</a:t>
          </a:r>
        </a:p>
        <a:p>
          <a:pPr marL="57150" lvl="1" indent="-57150" algn="l" defTabSz="400050">
            <a:lnSpc>
              <a:spcPct val="90000"/>
            </a:lnSpc>
            <a:spcBef>
              <a:spcPct val="0"/>
            </a:spcBef>
            <a:spcAft>
              <a:spcPct val="15000"/>
            </a:spcAft>
            <a:buChar char="•"/>
          </a:pPr>
          <a:r>
            <a:rPr lang="en-US" sz="900" kern="1200"/>
            <a:t>Beauty</a:t>
          </a:r>
        </a:p>
        <a:p>
          <a:pPr marL="57150" lvl="1" indent="-57150" algn="l" defTabSz="400050">
            <a:lnSpc>
              <a:spcPct val="90000"/>
            </a:lnSpc>
            <a:spcBef>
              <a:spcPct val="0"/>
            </a:spcBef>
            <a:spcAft>
              <a:spcPct val="15000"/>
            </a:spcAft>
            <a:buChar char="•"/>
          </a:pPr>
          <a:r>
            <a:rPr lang="en-US" sz="900" kern="1200"/>
            <a:t>Consumer technology</a:t>
          </a:r>
        </a:p>
        <a:p>
          <a:pPr marL="57150" lvl="1" indent="-57150" algn="l" defTabSz="400050">
            <a:lnSpc>
              <a:spcPct val="90000"/>
            </a:lnSpc>
            <a:spcBef>
              <a:spcPct val="0"/>
            </a:spcBef>
            <a:spcAft>
              <a:spcPct val="15000"/>
            </a:spcAft>
            <a:buChar char="•"/>
          </a:pPr>
          <a:r>
            <a:rPr lang="en-US" sz="900" kern="1200"/>
            <a:t>Entertainment</a:t>
          </a:r>
        </a:p>
        <a:p>
          <a:pPr marL="57150" lvl="1" indent="-57150" algn="l" defTabSz="400050">
            <a:lnSpc>
              <a:spcPct val="90000"/>
            </a:lnSpc>
            <a:spcBef>
              <a:spcPct val="0"/>
            </a:spcBef>
            <a:spcAft>
              <a:spcPct val="15000"/>
            </a:spcAft>
            <a:buChar char="•"/>
          </a:pPr>
          <a:r>
            <a:rPr lang="en-US" sz="900" kern="1200"/>
            <a:t>Food &amp; beverage</a:t>
          </a:r>
        </a:p>
        <a:p>
          <a:pPr marL="57150" lvl="1" indent="-57150" algn="l" defTabSz="400050">
            <a:lnSpc>
              <a:spcPct val="90000"/>
            </a:lnSpc>
            <a:spcBef>
              <a:spcPct val="0"/>
            </a:spcBef>
            <a:spcAft>
              <a:spcPct val="15000"/>
            </a:spcAft>
            <a:buChar char="•"/>
          </a:pPr>
          <a:r>
            <a:rPr lang="en-US" sz="900" kern="1200"/>
            <a:t>Social commerce</a:t>
          </a:r>
        </a:p>
      </dsp:txBody>
      <dsp:txXfrm>
        <a:off x="2811286" y="2465817"/>
        <a:ext cx="2552789" cy="1531673"/>
      </dsp:txXfrm>
    </dsp:sp>
    <dsp:sp modelId="{8858A7F6-3723-4BCC-B7E5-36893E03C57F}">
      <dsp:nvSpPr>
        <dsp:cNvPr id="0" name=""/>
        <dsp:cNvSpPr/>
      </dsp:nvSpPr>
      <dsp:spPr>
        <a:xfrm>
          <a:off x="5619355" y="2465817"/>
          <a:ext cx="2552789" cy="153167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Brands Need First-Party Consumer Relationships</a:t>
          </a:r>
          <a:endParaRPr lang="en-US" sz="1200" kern="1200"/>
        </a:p>
      </dsp:txBody>
      <dsp:txXfrm>
        <a:off x="5619355" y="2465817"/>
        <a:ext cx="2552789" cy="1531673"/>
      </dsp:txXfrm>
    </dsp:sp>
    <dsp:sp modelId="{007CE53A-7036-45B2-B11F-C9CDC505000A}">
      <dsp:nvSpPr>
        <dsp:cNvPr id="0" name=""/>
        <dsp:cNvSpPr/>
      </dsp:nvSpPr>
      <dsp:spPr>
        <a:xfrm>
          <a:off x="8427424" y="2465817"/>
          <a:ext cx="2552789" cy="153167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As digital privacy rules tighten and ad targeting becomes more difficult, brands are actively seeking direct engagement channels.</a:t>
          </a:r>
        </a:p>
      </dsp:txBody>
      <dsp:txXfrm>
        <a:off x="8427424" y="2465817"/>
        <a:ext cx="2552789" cy="1531673"/>
      </dsp:txXfrm>
    </dsp:sp>
    <dsp:sp modelId="{29131BA7-2FC6-41E9-8BC8-09158637E64D}">
      <dsp:nvSpPr>
        <dsp:cNvPr id="0" name=""/>
        <dsp:cNvSpPr/>
      </dsp:nvSpPr>
      <dsp:spPr>
        <a:xfrm>
          <a:off x="3217" y="4252769"/>
          <a:ext cx="2552789" cy="153167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Youth Culture Is Driving Mainstream Consumer Trends</a:t>
          </a:r>
          <a:endParaRPr lang="en-US" sz="1200" kern="1200"/>
        </a:p>
      </dsp:txBody>
      <dsp:txXfrm>
        <a:off x="3217" y="4252769"/>
        <a:ext cx="2552789" cy="1531673"/>
      </dsp:txXfrm>
    </dsp:sp>
    <dsp:sp modelId="{B56B89B4-6E3F-4630-A48A-D16FA387EE1C}">
      <dsp:nvSpPr>
        <dsp:cNvPr id="0" name=""/>
        <dsp:cNvSpPr/>
      </dsp:nvSpPr>
      <dsp:spPr>
        <a:xfrm>
          <a:off x="2811286" y="4252769"/>
          <a:ext cx="2552789" cy="153167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Teen-driven social trends now influence national purchasing behavior faster than traditional advertising channels.</a:t>
          </a:r>
        </a:p>
      </dsp:txBody>
      <dsp:txXfrm>
        <a:off x="2811286" y="4252769"/>
        <a:ext cx="2552789" cy="1531673"/>
      </dsp:txXfrm>
    </dsp:sp>
    <dsp:sp modelId="{6299499A-5A36-4DA6-A530-EC7FFCBF0FC3}">
      <dsp:nvSpPr>
        <dsp:cNvPr id="0" name=""/>
        <dsp:cNvSpPr/>
      </dsp:nvSpPr>
      <dsp:spPr>
        <a:xfrm>
          <a:off x="5619355" y="4252769"/>
          <a:ext cx="2552789" cy="153167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There Is No National Market Leader</a:t>
          </a:r>
          <a:endParaRPr lang="en-US" sz="1200" kern="1200"/>
        </a:p>
      </dsp:txBody>
      <dsp:txXfrm>
        <a:off x="5619355" y="4252769"/>
        <a:ext cx="2552789" cy="1531673"/>
      </dsp:txXfrm>
    </dsp:sp>
    <dsp:sp modelId="{0466B4D7-FA12-4866-B77C-207DA8E0C270}">
      <dsp:nvSpPr>
        <dsp:cNvPr id="0" name=""/>
        <dsp:cNvSpPr/>
      </dsp:nvSpPr>
      <dsp:spPr>
        <a:xfrm>
          <a:off x="8427424" y="4252769"/>
          <a:ext cx="2552789" cy="153167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Despite the size of the opportunity, there is currently no scaled, recurring, business-to-consumer expo platform dedicated exclusively to the American teen market.</a:t>
          </a:r>
        </a:p>
      </dsp:txBody>
      <dsp:txXfrm>
        <a:off x="8427424" y="4252769"/>
        <a:ext cx="2552789" cy="15316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4151A-B8FD-4074-B632-F84F41ACE50C}">
      <dsp:nvSpPr>
        <dsp:cNvPr id="0" name=""/>
        <dsp:cNvSpPr/>
      </dsp:nvSpPr>
      <dsp:spPr>
        <a:xfrm>
          <a:off x="2133350" y="640545"/>
          <a:ext cx="461484" cy="903831"/>
        </a:xfrm>
        <a:custGeom>
          <a:avLst/>
          <a:gdLst/>
          <a:ahLst/>
          <a:cxnLst/>
          <a:rect l="0" t="0" r="0" b="0"/>
          <a:pathLst>
            <a:path>
              <a:moveTo>
                <a:pt x="0" y="0"/>
              </a:moveTo>
              <a:lnTo>
                <a:pt x="247842" y="0"/>
              </a:lnTo>
              <a:lnTo>
                <a:pt x="247842" y="903831"/>
              </a:lnTo>
              <a:lnTo>
                <a:pt x="461484" y="903831"/>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38365" y="1090005"/>
        <a:ext cx="51455" cy="4910"/>
      </dsp:txXfrm>
    </dsp:sp>
    <dsp:sp modelId="{1AA0C01A-EE5D-4D82-AA8D-6BE370498C8C}">
      <dsp:nvSpPr>
        <dsp:cNvPr id="0" name=""/>
        <dsp:cNvSpPr/>
      </dsp:nvSpPr>
      <dsp:spPr>
        <a:xfrm>
          <a:off x="0" y="0"/>
          <a:ext cx="2135150" cy="128109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624" tIns="109821" rIns="104624" bIns="109821" numCol="1" spcCol="1270" anchor="ctr" anchorCtr="0">
          <a:noAutofit/>
        </a:bodyPr>
        <a:lstStyle/>
        <a:p>
          <a:pPr marL="0" lvl="0" indent="0" algn="ctr" defTabSz="577850">
            <a:lnSpc>
              <a:spcPct val="90000"/>
            </a:lnSpc>
            <a:spcBef>
              <a:spcPct val="0"/>
            </a:spcBef>
            <a:spcAft>
              <a:spcPct val="35000"/>
            </a:spcAft>
            <a:buNone/>
          </a:pPr>
          <a:r>
            <a:rPr lang="en-US" sz="1300" b="1" kern="1200"/>
            <a:t>What’s Changing in the Market?</a:t>
          </a:r>
          <a:endParaRPr lang="en-US" sz="1300" kern="1200"/>
        </a:p>
      </dsp:txBody>
      <dsp:txXfrm>
        <a:off x="0" y="0"/>
        <a:ext cx="2135150" cy="1281090"/>
      </dsp:txXfrm>
    </dsp:sp>
    <dsp:sp modelId="{F8A3F659-2F63-4A4D-B587-23832347F8CA}">
      <dsp:nvSpPr>
        <dsp:cNvPr id="0" name=""/>
        <dsp:cNvSpPr/>
      </dsp:nvSpPr>
      <dsp:spPr>
        <a:xfrm>
          <a:off x="1144728" y="1604582"/>
          <a:ext cx="2551837" cy="580739"/>
        </a:xfrm>
        <a:custGeom>
          <a:avLst/>
          <a:gdLst/>
          <a:ahLst/>
          <a:cxnLst/>
          <a:rect l="0" t="0" r="0" b="0"/>
          <a:pathLst>
            <a:path>
              <a:moveTo>
                <a:pt x="2551837" y="580739"/>
              </a:moveTo>
              <a:lnTo>
                <a:pt x="0" y="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54454" y="1892496"/>
        <a:ext cx="132384" cy="4910"/>
      </dsp:txXfrm>
    </dsp:sp>
    <dsp:sp modelId="{34A5F9BF-EECE-4163-8C69-4FF9F4A41355}">
      <dsp:nvSpPr>
        <dsp:cNvPr id="0" name=""/>
        <dsp:cNvSpPr/>
      </dsp:nvSpPr>
      <dsp:spPr>
        <a:xfrm>
          <a:off x="2627235" y="903831"/>
          <a:ext cx="2135150" cy="128109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624" tIns="109821" rIns="104624" bIns="109821" numCol="1" spcCol="1270" anchor="t" anchorCtr="0">
          <a:noAutofit/>
        </a:bodyPr>
        <a:lstStyle/>
        <a:p>
          <a:pPr marL="0" lvl="0" indent="0" algn="l" defTabSz="577850">
            <a:lnSpc>
              <a:spcPct val="90000"/>
            </a:lnSpc>
            <a:spcBef>
              <a:spcPct val="0"/>
            </a:spcBef>
            <a:spcAft>
              <a:spcPct val="35000"/>
            </a:spcAft>
            <a:buNone/>
          </a:pPr>
          <a:r>
            <a:rPr lang="en-US" sz="1300" b="1" kern="1200" dirty="0"/>
            <a:t>FROM:</a:t>
          </a:r>
          <a:endParaRPr lang="en-US" sz="1300" kern="1200" dirty="0"/>
        </a:p>
        <a:p>
          <a:pPr marL="57150" lvl="1" indent="-57150" algn="l" defTabSz="444500">
            <a:lnSpc>
              <a:spcPct val="90000"/>
            </a:lnSpc>
            <a:spcBef>
              <a:spcPct val="0"/>
            </a:spcBef>
            <a:spcAft>
              <a:spcPct val="15000"/>
            </a:spcAft>
            <a:buChar char="•"/>
          </a:pPr>
          <a:r>
            <a:rPr lang="en-US" sz="1000" kern="1200" dirty="0"/>
            <a:t>Passive advertising</a:t>
          </a:r>
        </a:p>
        <a:p>
          <a:pPr marL="57150" lvl="1" indent="-57150" algn="l" defTabSz="444500">
            <a:lnSpc>
              <a:spcPct val="90000"/>
            </a:lnSpc>
            <a:spcBef>
              <a:spcPct val="0"/>
            </a:spcBef>
            <a:spcAft>
              <a:spcPct val="15000"/>
            </a:spcAft>
            <a:buChar char="•"/>
          </a:pPr>
          <a:r>
            <a:rPr lang="en-US" sz="1000" kern="1200" dirty="0"/>
            <a:t>Traditional retail marketing</a:t>
          </a:r>
        </a:p>
        <a:p>
          <a:pPr marL="57150" lvl="1" indent="-57150" algn="l" defTabSz="444500">
            <a:lnSpc>
              <a:spcPct val="90000"/>
            </a:lnSpc>
            <a:spcBef>
              <a:spcPct val="0"/>
            </a:spcBef>
            <a:spcAft>
              <a:spcPct val="15000"/>
            </a:spcAft>
            <a:buChar char="•"/>
          </a:pPr>
          <a:r>
            <a:rPr lang="en-US" sz="1000" kern="1200" dirty="0"/>
            <a:t>One-way brand messaging</a:t>
          </a:r>
        </a:p>
        <a:p>
          <a:pPr marL="57150" lvl="1" indent="-57150" algn="l" defTabSz="444500">
            <a:lnSpc>
              <a:spcPct val="90000"/>
            </a:lnSpc>
            <a:spcBef>
              <a:spcPct val="0"/>
            </a:spcBef>
            <a:spcAft>
              <a:spcPct val="15000"/>
            </a:spcAft>
            <a:buChar char="•"/>
          </a:pPr>
          <a:r>
            <a:rPr lang="en-US" sz="1000" kern="1200"/>
            <a:t>Fragmented digital impressions</a:t>
          </a:r>
        </a:p>
      </dsp:txBody>
      <dsp:txXfrm>
        <a:off x="2627235" y="903831"/>
        <a:ext cx="2135150" cy="1281090"/>
      </dsp:txXfrm>
    </dsp:sp>
    <dsp:sp modelId="{44866767-71C1-4259-AABE-AB4C43DC9C8C}">
      <dsp:nvSpPr>
        <dsp:cNvPr id="0" name=""/>
        <dsp:cNvSpPr/>
      </dsp:nvSpPr>
      <dsp:spPr>
        <a:xfrm>
          <a:off x="2178911" y="2237937"/>
          <a:ext cx="380267" cy="1059000"/>
        </a:xfrm>
        <a:custGeom>
          <a:avLst/>
          <a:gdLst/>
          <a:ahLst/>
          <a:cxnLst/>
          <a:rect l="0" t="0" r="0" b="0"/>
          <a:pathLst>
            <a:path>
              <a:moveTo>
                <a:pt x="0" y="0"/>
              </a:moveTo>
              <a:lnTo>
                <a:pt x="207233" y="0"/>
              </a:lnTo>
              <a:lnTo>
                <a:pt x="207233" y="1059000"/>
              </a:lnTo>
              <a:lnTo>
                <a:pt x="380267" y="105900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40647" y="2764982"/>
        <a:ext cx="56795" cy="4910"/>
      </dsp:txXfrm>
    </dsp:sp>
    <dsp:sp modelId="{1C5DB49E-F17D-4E6B-B4B9-8274C193F408}">
      <dsp:nvSpPr>
        <dsp:cNvPr id="0" name=""/>
        <dsp:cNvSpPr/>
      </dsp:nvSpPr>
      <dsp:spPr>
        <a:xfrm>
          <a:off x="45560" y="1597392"/>
          <a:ext cx="2135150" cy="128109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624" tIns="109821" rIns="104624" bIns="109821" numCol="1" spcCol="1270" anchor="ctr" anchorCtr="0">
          <a:noAutofit/>
        </a:bodyPr>
        <a:lstStyle/>
        <a:p>
          <a:pPr marL="0" lvl="0" indent="0" algn="ctr" defTabSz="577850">
            <a:lnSpc>
              <a:spcPct val="90000"/>
            </a:lnSpc>
            <a:spcBef>
              <a:spcPct val="0"/>
            </a:spcBef>
            <a:spcAft>
              <a:spcPct val="35000"/>
            </a:spcAft>
            <a:buNone/>
          </a:pPr>
          <a:r>
            <a:rPr lang="en-US" sz="1300" b="1" kern="1200" dirty="0"/>
            <a:t>The Shift</a:t>
          </a:r>
          <a:endParaRPr lang="en-US" sz="1300" kern="1200" dirty="0"/>
        </a:p>
      </dsp:txBody>
      <dsp:txXfrm>
        <a:off x="45560" y="1597392"/>
        <a:ext cx="2135150" cy="1281090"/>
      </dsp:txXfrm>
    </dsp:sp>
    <dsp:sp modelId="{53DC34BE-7FD4-4243-9DA4-820ACF5D9D64}">
      <dsp:nvSpPr>
        <dsp:cNvPr id="0" name=""/>
        <dsp:cNvSpPr/>
      </dsp:nvSpPr>
      <dsp:spPr>
        <a:xfrm>
          <a:off x="2591578" y="2656393"/>
          <a:ext cx="2135150" cy="128109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624" tIns="109821" rIns="104624" bIns="109821" numCol="1" spcCol="1270" anchor="t" anchorCtr="0">
          <a:noAutofit/>
        </a:bodyPr>
        <a:lstStyle/>
        <a:p>
          <a:pPr marL="0" lvl="0" indent="0" algn="l" defTabSz="533400">
            <a:lnSpc>
              <a:spcPct val="90000"/>
            </a:lnSpc>
            <a:spcBef>
              <a:spcPct val="0"/>
            </a:spcBef>
            <a:spcAft>
              <a:spcPct val="35000"/>
            </a:spcAft>
            <a:buNone/>
          </a:pPr>
          <a:r>
            <a:rPr lang="en-US" sz="1200" b="1" kern="1200"/>
            <a:t>TO:</a:t>
          </a:r>
          <a:endParaRPr lang="en-US" sz="1200" kern="1200"/>
        </a:p>
        <a:p>
          <a:pPr marL="57150" lvl="1" indent="-57150" algn="l" defTabSz="400050">
            <a:lnSpc>
              <a:spcPct val="90000"/>
            </a:lnSpc>
            <a:spcBef>
              <a:spcPct val="0"/>
            </a:spcBef>
            <a:spcAft>
              <a:spcPct val="15000"/>
            </a:spcAft>
            <a:buChar char="•"/>
          </a:pPr>
          <a:r>
            <a:rPr lang="en-US" sz="900" kern="1200" dirty="0"/>
            <a:t>Live </a:t>
          </a:r>
          <a:r>
            <a:rPr lang="en-US" sz="800" kern="1200" dirty="0"/>
            <a:t>immersive experiences</a:t>
          </a:r>
        </a:p>
        <a:p>
          <a:pPr marL="57150" lvl="1" indent="-57150" algn="l" defTabSz="355600">
            <a:lnSpc>
              <a:spcPct val="90000"/>
            </a:lnSpc>
            <a:spcBef>
              <a:spcPct val="0"/>
            </a:spcBef>
            <a:spcAft>
              <a:spcPct val="15000"/>
            </a:spcAft>
            <a:buChar char="•"/>
          </a:pPr>
          <a:r>
            <a:rPr lang="en-US" sz="800" kern="1200" dirty="0"/>
            <a:t>Creator-driven engagement</a:t>
          </a:r>
        </a:p>
        <a:p>
          <a:pPr marL="57150" lvl="1" indent="-57150" algn="l" defTabSz="355600">
            <a:lnSpc>
              <a:spcPct val="90000"/>
            </a:lnSpc>
            <a:spcBef>
              <a:spcPct val="0"/>
            </a:spcBef>
            <a:spcAft>
              <a:spcPct val="15000"/>
            </a:spcAft>
            <a:buChar char="•"/>
          </a:pPr>
          <a:r>
            <a:rPr lang="en-US" sz="800" kern="1200" dirty="0"/>
            <a:t>Interactive product discovery</a:t>
          </a:r>
        </a:p>
        <a:p>
          <a:pPr marL="57150" lvl="1" indent="-57150" algn="l" defTabSz="355600">
            <a:lnSpc>
              <a:spcPct val="90000"/>
            </a:lnSpc>
            <a:spcBef>
              <a:spcPct val="0"/>
            </a:spcBef>
            <a:spcAft>
              <a:spcPct val="15000"/>
            </a:spcAft>
            <a:buChar char="•"/>
          </a:pPr>
          <a:r>
            <a:rPr lang="en-US" sz="800" kern="1200"/>
            <a:t>Community participation</a:t>
          </a:r>
        </a:p>
        <a:p>
          <a:pPr marL="57150" lvl="1" indent="-57150" algn="l" defTabSz="355600">
            <a:lnSpc>
              <a:spcPct val="90000"/>
            </a:lnSpc>
            <a:spcBef>
              <a:spcPct val="0"/>
            </a:spcBef>
            <a:spcAft>
              <a:spcPct val="15000"/>
            </a:spcAft>
            <a:buChar char="•"/>
          </a:pPr>
          <a:r>
            <a:rPr lang="en-US" sz="800" kern="1200" dirty="0"/>
            <a:t>Social-content generation</a:t>
          </a:r>
        </a:p>
        <a:p>
          <a:pPr marL="57150" lvl="1" indent="-57150" algn="l" defTabSz="355600">
            <a:lnSpc>
              <a:spcPct val="90000"/>
            </a:lnSpc>
            <a:spcBef>
              <a:spcPct val="0"/>
            </a:spcBef>
            <a:spcAft>
              <a:spcPct val="15000"/>
            </a:spcAft>
            <a:buChar char="•"/>
          </a:pPr>
          <a:r>
            <a:rPr lang="en-US" sz="800" kern="1200" dirty="0"/>
            <a:t>First-party consumer </a:t>
          </a:r>
          <a:r>
            <a:rPr lang="en-US" sz="900" kern="1200" dirty="0"/>
            <a:t>relationships</a:t>
          </a:r>
        </a:p>
      </dsp:txBody>
      <dsp:txXfrm>
        <a:off x="2591578" y="2656393"/>
        <a:ext cx="2135150" cy="12810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FD9E31-0063-4C58-A447-3EA058575A39}">
      <dsp:nvSpPr>
        <dsp:cNvPr id="0" name=""/>
        <dsp:cNvSpPr/>
      </dsp:nvSpPr>
      <dsp:spPr>
        <a:xfrm>
          <a:off x="3323664" y="834988"/>
          <a:ext cx="643158" cy="91440"/>
        </a:xfrm>
        <a:custGeom>
          <a:avLst/>
          <a:gdLst/>
          <a:ahLst/>
          <a:cxnLst/>
          <a:rect l="0" t="0" r="0" b="0"/>
          <a:pathLst>
            <a:path>
              <a:moveTo>
                <a:pt x="0" y="45720"/>
              </a:moveTo>
              <a:lnTo>
                <a:pt x="643158"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28399" y="877339"/>
        <a:ext cx="33687" cy="6737"/>
      </dsp:txXfrm>
    </dsp:sp>
    <dsp:sp modelId="{0A154CB5-B9B5-47A1-8FF6-18CC676600D4}">
      <dsp:nvSpPr>
        <dsp:cNvPr id="0" name=""/>
        <dsp:cNvSpPr/>
      </dsp:nvSpPr>
      <dsp:spPr>
        <a:xfrm>
          <a:off x="396080" y="1893"/>
          <a:ext cx="2929383" cy="175763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42" tIns="150673" rIns="143542" bIns="150673" numCol="1" spcCol="1270" anchor="ctr" anchorCtr="0">
          <a:noAutofit/>
        </a:bodyPr>
        <a:lstStyle/>
        <a:p>
          <a:pPr marL="0" lvl="0" indent="0" algn="ctr" defTabSz="533400">
            <a:lnSpc>
              <a:spcPct val="90000"/>
            </a:lnSpc>
            <a:spcBef>
              <a:spcPct val="0"/>
            </a:spcBef>
            <a:spcAft>
              <a:spcPct val="35000"/>
            </a:spcAft>
            <a:buNone/>
          </a:pPr>
          <a:r>
            <a:rPr lang="en-US" sz="1200" b="1" kern="1200"/>
            <a:t>The Vision</a:t>
          </a:r>
          <a:endParaRPr lang="en-US" sz="1200" kern="1200"/>
        </a:p>
      </dsp:txBody>
      <dsp:txXfrm>
        <a:off x="396080" y="1893"/>
        <a:ext cx="2929383" cy="1757630"/>
      </dsp:txXfrm>
    </dsp:sp>
    <dsp:sp modelId="{92D56FD5-5661-48DE-9F50-D7B4738E1637}">
      <dsp:nvSpPr>
        <dsp:cNvPr id="0" name=""/>
        <dsp:cNvSpPr/>
      </dsp:nvSpPr>
      <dsp:spPr>
        <a:xfrm>
          <a:off x="6926806" y="834988"/>
          <a:ext cx="643158" cy="91440"/>
        </a:xfrm>
        <a:custGeom>
          <a:avLst/>
          <a:gdLst/>
          <a:ahLst/>
          <a:cxnLst/>
          <a:rect l="0" t="0" r="0" b="0"/>
          <a:pathLst>
            <a:path>
              <a:moveTo>
                <a:pt x="0" y="45720"/>
              </a:moveTo>
              <a:lnTo>
                <a:pt x="643158"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31541" y="877339"/>
        <a:ext cx="33687" cy="6737"/>
      </dsp:txXfrm>
    </dsp:sp>
    <dsp:sp modelId="{84F20904-96A9-4DEC-869C-94791480546C}">
      <dsp:nvSpPr>
        <dsp:cNvPr id="0" name=""/>
        <dsp:cNvSpPr/>
      </dsp:nvSpPr>
      <dsp:spPr>
        <a:xfrm>
          <a:off x="3999222" y="1893"/>
          <a:ext cx="2929383" cy="175763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42" tIns="150673" rIns="143542" bIns="150673" numCol="1" spcCol="1270" anchor="ctr" anchorCtr="0">
          <a:noAutofit/>
        </a:bodyPr>
        <a:lstStyle/>
        <a:p>
          <a:pPr marL="0" lvl="0" indent="0" algn="ctr" defTabSz="533400">
            <a:lnSpc>
              <a:spcPct val="90000"/>
            </a:lnSpc>
            <a:spcBef>
              <a:spcPct val="0"/>
            </a:spcBef>
            <a:spcAft>
              <a:spcPct val="35000"/>
            </a:spcAft>
            <a:buNone/>
          </a:pPr>
          <a:r>
            <a:rPr lang="en-US" sz="1200" b="1" kern="1200"/>
            <a:t>American Teen Scene Expo™</a:t>
          </a:r>
          <a:endParaRPr lang="en-US" sz="1200" kern="1200"/>
        </a:p>
      </dsp:txBody>
      <dsp:txXfrm>
        <a:off x="3999222" y="1893"/>
        <a:ext cx="2929383" cy="1757630"/>
      </dsp:txXfrm>
    </dsp:sp>
    <dsp:sp modelId="{44B1F519-4B6D-4248-87CC-F73725AF658E}">
      <dsp:nvSpPr>
        <dsp:cNvPr id="0" name=""/>
        <dsp:cNvSpPr/>
      </dsp:nvSpPr>
      <dsp:spPr>
        <a:xfrm>
          <a:off x="1860772" y="1757723"/>
          <a:ext cx="7206284" cy="643158"/>
        </a:xfrm>
        <a:custGeom>
          <a:avLst/>
          <a:gdLst/>
          <a:ahLst/>
          <a:cxnLst/>
          <a:rect l="0" t="0" r="0" b="0"/>
          <a:pathLst>
            <a:path>
              <a:moveTo>
                <a:pt x="7206284" y="0"/>
              </a:moveTo>
              <a:lnTo>
                <a:pt x="7206284" y="338679"/>
              </a:lnTo>
              <a:lnTo>
                <a:pt x="0" y="338679"/>
              </a:lnTo>
              <a:lnTo>
                <a:pt x="0" y="643158"/>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82971" y="2075933"/>
        <a:ext cx="361885" cy="6737"/>
      </dsp:txXfrm>
    </dsp:sp>
    <dsp:sp modelId="{9CD4DCD7-0A2A-4FF6-BFCC-6448DEF0E868}">
      <dsp:nvSpPr>
        <dsp:cNvPr id="0" name=""/>
        <dsp:cNvSpPr/>
      </dsp:nvSpPr>
      <dsp:spPr>
        <a:xfrm>
          <a:off x="7602364" y="1893"/>
          <a:ext cx="2929383" cy="1757630"/>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42" tIns="150673" rIns="143542" bIns="150673" numCol="1" spcCol="1270" anchor="ctr" anchorCtr="0">
          <a:noAutofit/>
        </a:bodyPr>
        <a:lstStyle/>
        <a:p>
          <a:pPr marL="0" lvl="0" indent="0" algn="ctr" defTabSz="533400">
            <a:lnSpc>
              <a:spcPct val="90000"/>
            </a:lnSpc>
            <a:spcBef>
              <a:spcPct val="0"/>
            </a:spcBef>
            <a:spcAft>
              <a:spcPct val="35000"/>
            </a:spcAft>
            <a:buNone/>
          </a:pPr>
          <a:r>
            <a:rPr lang="en-US" sz="1200" b="1" kern="1200"/>
            <a:t>To become the premier national experiential platform connecting brands, entertainment, technology, creators, and youth culture.</a:t>
          </a:r>
          <a:endParaRPr lang="en-US" sz="1200" kern="1200"/>
        </a:p>
      </dsp:txBody>
      <dsp:txXfrm>
        <a:off x="7602364" y="1893"/>
        <a:ext cx="2929383" cy="1757630"/>
      </dsp:txXfrm>
    </dsp:sp>
    <dsp:sp modelId="{42C6F5A0-D7D1-44AA-B341-DBE51D2B33C3}">
      <dsp:nvSpPr>
        <dsp:cNvPr id="0" name=""/>
        <dsp:cNvSpPr/>
      </dsp:nvSpPr>
      <dsp:spPr>
        <a:xfrm>
          <a:off x="3323664" y="3266376"/>
          <a:ext cx="643158" cy="91440"/>
        </a:xfrm>
        <a:custGeom>
          <a:avLst/>
          <a:gdLst/>
          <a:ahLst/>
          <a:cxnLst/>
          <a:rect l="0" t="0" r="0" b="0"/>
          <a:pathLst>
            <a:path>
              <a:moveTo>
                <a:pt x="0" y="45720"/>
              </a:moveTo>
              <a:lnTo>
                <a:pt x="643158" y="45720"/>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28399" y="3308728"/>
        <a:ext cx="33687" cy="6737"/>
      </dsp:txXfrm>
    </dsp:sp>
    <dsp:sp modelId="{8C2915C3-0ED5-4A96-8B8D-609495C4EAE2}">
      <dsp:nvSpPr>
        <dsp:cNvPr id="0" name=""/>
        <dsp:cNvSpPr/>
      </dsp:nvSpPr>
      <dsp:spPr>
        <a:xfrm>
          <a:off x="396080" y="2433281"/>
          <a:ext cx="2929383" cy="1757630"/>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42" tIns="150673" rIns="143542" bIns="150673" numCol="1" spcCol="1270" anchor="t" anchorCtr="0">
          <a:noAutofit/>
        </a:bodyPr>
        <a:lstStyle/>
        <a:p>
          <a:pPr marL="0" lvl="0" indent="0" algn="l" defTabSz="533400">
            <a:lnSpc>
              <a:spcPct val="90000"/>
            </a:lnSpc>
            <a:spcBef>
              <a:spcPct val="0"/>
            </a:spcBef>
            <a:spcAft>
              <a:spcPct val="35000"/>
            </a:spcAft>
            <a:buNone/>
          </a:pPr>
          <a:r>
            <a:rPr lang="en-US" sz="1200" kern="1200"/>
            <a:t>The expo is designed to combine:</a:t>
          </a:r>
        </a:p>
        <a:p>
          <a:pPr marL="57150" lvl="1" indent="-57150" algn="l" defTabSz="400050">
            <a:lnSpc>
              <a:spcPct val="90000"/>
            </a:lnSpc>
            <a:spcBef>
              <a:spcPct val="0"/>
            </a:spcBef>
            <a:spcAft>
              <a:spcPct val="15000"/>
            </a:spcAft>
            <a:buChar char="•"/>
          </a:pPr>
          <a:r>
            <a:rPr lang="en-US" sz="900" kern="1200"/>
            <a:t>Consumer discovery</a:t>
          </a:r>
        </a:p>
        <a:p>
          <a:pPr marL="57150" lvl="1" indent="-57150" algn="l" defTabSz="400050">
            <a:lnSpc>
              <a:spcPct val="90000"/>
            </a:lnSpc>
            <a:spcBef>
              <a:spcPct val="0"/>
            </a:spcBef>
            <a:spcAft>
              <a:spcPct val="15000"/>
            </a:spcAft>
            <a:buChar char="•"/>
          </a:pPr>
          <a:r>
            <a:rPr lang="en-US" sz="900" kern="1200"/>
            <a:t>Entertainment</a:t>
          </a:r>
        </a:p>
        <a:p>
          <a:pPr marL="57150" lvl="1" indent="-57150" algn="l" defTabSz="400050">
            <a:lnSpc>
              <a:spcPct val="90000"/>
            </a:lnSpc>
            <a:spcBef>
              <a:spcPct val="0"/>
            </a:spcBef>
            <a:spcAft>
              <a:spcPct val="15000"/>
            </a:spcAft>
            <a:buChar char="•"/>
          </a:pPr>
          <a:r>
            <a:rPr lang="en-US" sz="900" kern="1200"/>
            <a:t>Social amplification</a:t>
          </a:r>
        </a:p>
        <a:p>
          <a:pPr marL="57150" lvl="1" indent="-57150" algn="l" defTabSz="400050">
            <a:lnSpc>
              <a:spcPct val="90000"/>
            </a:lnSpc>
            <a:spcBef>
              <a:spcPct val="0"/>
            </a:spcBef>
            <a:spcAft>
              <a:spcPct val="15000"/>
            </a:spcAft>
            <a:buChar char="•"/>
          </a:pPr>
          <a:r>
            <a:rPr lang="en-US" sz="900" kern="1200"/>
            <a:t>Influencer engagement</a:t>
          </a:r>
        </a:p>
        <a:p>
          <a:pPr marL="57150" lvl="1" indent="-57150" algn="l" defTabSz="400050">
            <a:lnSpc>
              <a:spcPct val="90000"/>
            </a:lnSpc>
            <a:spcBef>
              <a:spcPct val="0"/>
            </a:spcBef>
            <a:spcAft>
              <a:spcPct val="15000"/>
            </a:spcAft>
            <a:buChar char="•"/>
          </a:pPr>
          <a:r>
            <a:rPr lang="en-US" sz="900" kern="1200"/>
            <a:t>Brand activations</a:t>
          </a:r>
        </a:p>
        <a:p>
          <a:pPr marL="57150" lvl="1" indent="-57150" algn="l" defTabSz="400050">
            <a:lnSpc>
              <a:spcPct val="90000"/>
            </a:lnSpc>
            <a:spcBef>
              <a:spcPct val="0"/>
            </a:spcBef>
            <a:spcAft>
              <a:spcPct val="15000"/>
            </a:spcAft>
            <a:buChar char="•"/>
          </a:pPr>
          <a:r>
            <a:rPr lang="en-US" sz="900" kern="1200"/>
            <a:t>Community experiences</a:t>
          </a:r>
        </a:p>
        <a:p>
          <a:pPr marL="57150" lvl="1" indent="-57150" algn="l" defTabSz="400050">
            <a:lnSpc>
              <a:spcPct val="90000"/>
            </a:lnSpc>
            <a:spcBef>
              <a:spcPct val="0"/>
            </a:spcBef>
            <a:spcAft>
              <a:spcPct val="15000"/>
            </a:spcAft>
            <a:buChar char="•"/>
          </a:pPr>
          <a:r>
            <a:rPr lang="en-US" sz="900" kern="1200"/>
            <a:t>Live commerce</a:t>
          </a:r>
        </a:p>
        <a:p>
          <a:pPr marL="57150" lvl="1" indent="-57150" algn="l" defTabSz="400050">
            <a:lnSpc>
              <a:spcPct val="90000"/>
            </a:lnSpc>
            <a:spcBef>
              <a:spcPct val="0"/>
            </a:spcBef>
            <a:spcAft>
              <a:spcPct val="15000"/>
            </a:spcAft>
            <a:buChar char="•"/>
          </a:pPr>
          <a:r>
            <a:rPr lang="en-US" sz="900" kern="1200"/>
            <a:t>Youth-focused lifestyle experiences</a:t>
          </a:r>
        </a:p>
      </dsp:txBody>
      <dsp:txXfrm>
        <a:off x="396080" y="2433281"/>
        <a:ext cx="2929383" cy="1757630"/>
      </dsp:txXfrm>
    </dsp:sp>
    <dsp:sp modelId="{115C8D64-A6C8-4B1B-82EA-F6FD6BB29A7C}">
      <dsp:nvSpPr>
        <dsp:cNvPr id="0" name=""/>
        <dsp:cNvSpPr/>
      </dsp:nvSpPr>
      <dsp:spPr>
        <a:xfrm>
          <a:off x="3999222" y="2433281"/>
          <a:ext cx="2929383" cy="1757630"/>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42" tIns="150673" rIns="143542" bIns="150673" numCol="1" spcCol="1270" anchor="ctr" anchorCtr="0">
          <a:noAutofit/>
        </a:bodyPr>
        <a:lstStyle/>
        <a:p>
          <a:pPr marL="0" lvl="0" indent="0" algn="ctr" defTabSz="533400">
            <a:lnSpc>
              <a:spcPct val="90000"/>
            </a:lnSpc>
            <a:spcBef>
              <a:spcPct val="0"/>
            </a:spcBef>
            <a:spcAft>
              <a:spcPct val="35000"/>
            </a:spcAft>
            <a:buNone/>
          </a:pPr>
          <a:r>
            <a:rPr lang="en-US" sz="1200" kern="1200"/>
            <a:t>Under one scalable event ecosystem.</a:t>
          </a:r>
        </a:p>
      </dsp:txBody>
      <dsp:txXfrm>
        <a:off x="3999222" y="2433281"/>
        <a:ext cx="2929383" cy="17576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7E3EE3-A645-4D54-B2A7-DF3BF142CBBC}">
      <dsp:nvSpPr>
        <dsp:cNvPr id="0" name=""/>
        <dsp:cNvSpPr/>
      </dsp:nvSpPr>
      <dsp:spPr>
        <a:xfrm>
          <a:off x="2968203" y="511688"/>
          <a:ext cx="395868" cy="91440"/>
        </a:xfrm>
        <a:custGeom>
          <a:avLst/>
          <a:gdLst/>
          <a:ahLst/>
          <a:cxnLst/>
          <a:rect l="0" t="0" r="0" b="0"/>
          <a:pathLst>
            <a:path>
              <a:moveTo>
                <a:pt x="0" y="45720"/>
              </a:moveTo>
              <a:lnTo>
                <a:pt x="395868"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55475" y="555276"/>
        <a:ext cx="21323" cy="4264"/>
      </dsp:txXfrm>
    </dsp:sp>
    <dsp:sp modelId="{DE95EF89-55E7-478A-9C56-B240BC1DF0C1}">
      <dsp:nvSpPr>
        <dsp:cNvPr id="0" name=""/>
        <dsp:cNvSpPr/>
      </dsp:nvSpPr>
      <dsp:spPr>
        <a:xfrm>
          <a:off x="1115793" y="1146"/>
          <a:ext cx="1854209" cy="111252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858" tIns="95371" rIns="90858" bIns="95371" numCol="1" spcCol="1270" anchor="ctr" anchorCtr="0">
          <a:noAutofit/>
        </a:bodyPr>
        <a:lstStyle/>
        <a:p>
          <a:pPr marL="0" lvl="0" indent="0" algn="ctr" defTabSz="577850">
            <a:lnSpc>
              <a:spcPct val="90000"/>
            </a:lnSpc>
            <a:spcBef>
              <a:spcPct val="0"/>
            </a:spcBef>
            <a:spcAft>
              <a:spcPct val="35000"/>
            </a:spcAft>
            <a:buNone/>
          </a:pPr>
          <a:r>
            <a:rPr lang="en-US" sz="1300" b="1" kern="1200"/>
            <a:t>Why We’re Built to Win</a:t>
          </a:r>
          <a:endParaRPr lang="en-US" sz="1300" kern="1200"/>
        </a:p>
      </dsp:txBody>
      <dsp:txXfrm>
        <a:off x="1115793" y="1146"/>
        <a:ext cx="1854209" cy="1112525"/>
      </dsp:txXfrm>
    </dsp:sp>
    <dsp:sp modelId="{C36AFB5E-C0C4-493F-AB44-00568B9AD7CC}">
      <dsp:nvSpPr>
        <dsp:cNvPr id="0" name=""/>
        <dsp:cNvSpPr/>
      </dsp:nvSpPr>
      <dsp:spPr>
        <a:xfrm>
          <a:off x="5248880" y="511688"/>
          <a:ext cx="395868" cy="91440"/>
        </a:xfrm>
        <a:custGeom>
          <a:avLst/>
          <a:gdLst/>
          <a:ahLst/>
          <a:cxnLst/>
          <a:rect l="0" t="0" r="0" b="0"/>
          <a:pathLst>
            <a:path>
              <a:moveTo>
                <a:pt x="0" y="45720"/>
              </a:moveTo>
              <a:lnTo>
                <a:pt x="395868"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36152" y="555276"/>
        <a:ext cx="21323" cy="4264"/>
      </dsp:txXfrm>
    </dsp:sp>
    <dsp:sp modelId="{880E1B7D-CEC8-4908-9402-2752D60C918D}">
      <dsp:nvSpPr>
        <dsp:cNvPr id="0" name=""/>
        <dsp:cNvSpPr/>
      </dsp:nvSpPr>
      <dsp:spPr>
        <a:xfrm>
          <a:off x="3396471" y="1146"/>
          <a:ext cx="1854209" cy="111252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858" tIns="95371" rIns="90858" bIns="95371" numCol="1" spcCol="1270" anchor="ctr" anchorCtr="0">
          <a:noAutofit/>
        </a:bodyPr>
        <a:lstStyle/>
        <a:p>
          <a:pPr marL="0" lvl="0" indent="0" algn="ctr" defTabSz="577850">
            <a:lnSpc>
              <a:spcPct val="90000"/>
            </a:lnSpc>
            <a:spcBef>
              <a:spcPct val="0"/>
            </a:spcBef>
            <a:spcAft>
              <a:spcPct val="35000"/>
            </a:spcAft>
            <a:buNone/>
          </a:pPr>
          <a:r>
            <a:rPr lang="en-US" sz="1300" b="1" kern="1200"/>
            <a:t>The American Teen Scene Expo is intentionally designed around modern consumer behavior:</a:t>
          </a:r>
          <a:endParaRPr lang="en-US" sz="1300" kern="1200"/>
        </a:p>
      </dsp:txBody>
      <dsp:txXfrm>
        <a:off x="3396471" y="1146"/>
        <a:ext cx="1854209" cy="1112525"/>
      </dsp:txXfrm>
    </dsp:sp>
    <dsp:sp modelId="{2442E31E-F9BE-4DCA-86BC-41BD59A5922B}">
      <dsp:nvSpPr>
        <dsp:cNvPr id="0" name=""/>
        <dsp:cNvSpPr/>
      </dsp:nvSpPr>
      <dsp:spPr>
        <a:xfrm>
          <a:off x="7529557" y="511688"/>
          <a:ext cx="395868" cy="91440"/>
        </a:xfrm>
        <a:custGeom>
          <a:avLst/>
          <a:gdLst/>
          <a:ahLst/>
          <a:cxnLst/>
          <a:rect l="0" t="0" r="0" b="0"/>
          <a:pathLst>
            <a:path>
              <a:moveTo>
                <a:pt x="0" y="45720"/>
              </a:moveTo>
              <a:lnTo>
                <a:pt x="395868" y="45720"/>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716830" y="555276"/>
        <a:ext cx="21323" cy="4264"/>
      </dsp:txXfrm>
    </dsp:sp>
    <dsp:sp modelId="{A931777A-77E7-4BF8-B5B7-FAC490D5CE54}">
      <dsp:nvSpPr>
        <dsp:cNvPr id="0" name=""/>
        <dsp:cNvSpPr/>
      </dsp:nvSpPr>
      <dsp:spPr>
        <a:xfrm>
          <a:off x="5677148" y="1146"/>
          <a:ext cx="1854209" cy="1112525"/>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858" tIns="95371" rIns="90858" bIns="95371" numCol="1" spcCol="1270" anchor="ctr" anchorCtr="0">
          <a:noAutofit/>
        </a:bodyPr>
        <a:lstStyle/>
        <a:p>
          <a:pPr marL="0" lvl="0" indent="0" algn="ctr" defTabSz="577850">
            <a:lnSpc>
              <a:spcPct val="90000"/>
            </a:lnSpc>
            <a:spcBef>
              <a:spcPct val="0"/>
            </a:spcBef>
            <a:spcAft>
              <a:spcPct val="35000"/>
            </a:spcAft>
            <a:buNone/>
          </a:pPr>
          <a:r>
            <a:rPr lang="en-US" sz="1300" b="1" kern="1200"/>
            <a:t>Experience First</a:t>
          </a:r>
          <a:endParaRPr lang="en-US" sz="1300" kern="1200"/>
        </a:p>
      </dsp:txBody>
      <dsp:txXfrm>
        <a:off x="5677148" y="1146"/>
        <a:ext cx="1854209" cy="1112525"/>
      </dsp:txXfrm>
    </dsp:sp>
    <dsp:sp modelId="{A93469FF-5543-4829-A076-910AAA4EFF37}">
      <dsp:nvSpPr>
        <dsp:cNvPr id="0" name=""/>
        <dsp:cNvSpPr/>
      </dsp:nvSpPr>
      <dsp:spPr>
        <a:xfrm>
          <a:off x="2042898" y="1111871"/>
          <a:ext cx="6842032" cy="395868"/>
        </a:xfrm>
        <a:custGeom>
          <a:avLst/>
          <a:gdLst/>
          <a:ahLst/>
          <a:cxnLst/>
          <a:rect l="0" t="0" r="0" b="0"/>
          <a:pathLst>
            <a:path>
              <a:moveTo>
                <a:pt x="6842032" y="0"/>
              </a:moveTo>
              <a:lnTo>
                <a:pt x="6842032" y="215034"/>
              </a:lnTo>
              <a:lnTo>
                <a:pt x="0" y="215034"/>
              </a:lnTo>
              <a:lnTo>
                <a:pt x="0" y="395868"/>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92531" y="1307673"/>
        <a:ext cx="342765" cy="4264"/>
      </dsp:txXfrm>
    </dsp:sp>
    <dsp:sp modelId="{31F5E060-6E31-4D20-A6DF-D6753768C466}">
      <dsp:nvSpPr>
        <dsp:cNvPr id="0" name=""/>
        <dsp:cNvSpPr/>
      </dsp:nvSpPr>
      <dsp:spPr>
        <a:xfrm>
          <a:off x="7957825" y="1146"/>
          <a:ext cx="1854209" cy="1112525"/>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858" tIns="95371" rIns="90858" bIns="95371" numCol="1" spcCol="1270" anchor="ctr" anchorCtr="0">
          <a:noAutofit/>
        </a:bodyPr>
        <a:lstStyle/>
        <a:p>
          <a:pPr marL="0" lvl="0" indent="0" algn="ctr" defTabSz="577850">
            <a:lnSpc>
              <a:spcPct val="90000"/>
            </a:lnSpc>
            <a:spcBef>
              <a:spcPct val="0"/>
            </a:spcBef>
            <a:spcAft>
              <a:spcPct val="35000"/>
            </a:spcAft>
            <a:buNone/>
          </a:pPr>
          <a:r>
            <a:rPr lang="en-US" sz="1300" kern="1200"/>
            <a:t>Immersive activations instead of passive booths</a:t>
          </a:r>
        </a:p>
      </dsp:txBody>
      <dsp:txXfrm>
        <a:off x="7957825" y="1146"/>
        <a:ext cx="1854209" cy="1112525"/>
      </dsp:txXfrm>
    </dsp:sp>
    <dsp:sp modelId="{0E6040E0-2A89-4162-9780-D3CA511084F9}">
      <dsp:nvSpPr>
        <dsp:cNvPr id="0" name=""/>
        <dsp:cNvSpPr/>
      </dsp:nvSpPr>
      <dsp:spPr>
        <a:xfrm>
          <a:off x="2968203" y="2050682"/>
          <a:ext cx="395868" cy="91440"/>
        </a:xfrm>
        <a:custGeom>
          <a:avLst/>
          <a:gdLst/>
          <a:ahLst/>
          <a:cxnLst/>
          <a:rect l="0" t="0" r="0" b="0"/>
          <a:pathLst>
            <a:path>
              <a:moveTo>
                <a:pt x="0" y="45720"/>
              </a:moveTo>
              <a:lnTo>
                <a:pt x="395868" y="45720"/>
              </a:lnTo>
            </a:path>
          </a:pathLst>
        </a:custGeom>
        <a:noFill/>
        <a:ln w="1270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55475" y="2094270"/>
        <a:ext cx="21323" cy="4264"/>
      </dsp:txXfrm>
    </dsp:sp>
    <dsp:sp modelId="{BF4A4379-E5BD-4311-9E76-D901AFF4C0A6}">
      <dsp:nvSpPr>
        <dsp:cNvPr id="0" name=""/>
        <dsp:cNvSpPr/>
      </dsp:nvSpPr>
      <dsp:spPr>
        <a:xfrm>
          <a:off x="1115793" y="1540139"/>
          <a:ext cx="1854209" cy="1112525"/>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858" tIns="95371" rIns="90858" bIns="95371" numCol="1" spcCol="1270" anchor="ctr" anchorCtr="0">
          <a:noAutofit/>
        </a:bodyPr>
        <a:lstStyle/>
        <a:p>
          <a:pPr marL="0" lvl="0" indent="0" algn="ctr" defTabSz="577850">
            <a:lnSpc>
              <a:spcPct val="90000"/>
            </a:lnSpc>
            <a:spcBef>
              <a:spcPct val="0"/>
            </a:spcBef>
            <a:spcAft>
              <a:spcPct val="35000"/>
            </a:spcAft>
            <a:buNone/>
          </a:pPr>
          <a:r>
            <a:rPr lang="en-US" sz="1300" b="1" kern="1200"/>
            <a:t>Social Amplification</a:t>
          </a:r>
          <a:endParaRPr lang="en-US" sz="1300" kern="1200"/>
        </a:p>
      </dsp:txBody>
      <dsp:txXfrm>
        <a:off x="1115793" y="1540139"/>
        <a:ext cx="1854209" cy="1112525"/>
      </dsp:txXfrm>
    </dsp:sp>
    <dsp:sp modelId="{DE850680-92BD-45D6-BF73-59E4B26067C0}">
      <dsp:nvSpPr>
        <dsp:cNvPr id="0" name=""/>
        <dsp:cNvSpPr/>
      </dsp:nvSpPr>
      <dsp:spPr>
        <a:xfrm>
          <a:off x="5248880" y="2050682"/>
          <a:ext cx="395868" cy="91440"/>
        </a:xfrm>
        <a:custGeom>
          <a:avLst/>
          <a:gdLst/>
          <a:ahLst/>
          <a:cxnLst/>
          <a:rect l="0" t="0" r="0" b="0"/>
          <a:pathLst>
            <a:path>
              <a:moveTo>
                <a:pt x="0" y="45720"/>
              </a:moveTo>
              <a:lnTo>
                <a:pt x="395868"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36152" y="2094270"/>
        <a:ext cx="21323" cy="4264"/>
      </dsp:txXfrm>
    </dsp:sp>
    <dsp:sp modelId="{86060D8B-96E7-47D2-BB54-9314558FAB66}">
      <dsp:nvSpPr>
        <dsp:cNvPr id="0" name=""/>
        <dsp:cNvSpPr/>
      </dsp:nvSpPr>
      <dsp:spPr>
        <a:xfrm>
          <a:off x="3396471" y="1540139"/>
          <a:ext cx="1854209" cy="111252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858" tIns="95371" rIns="90858" bIns="95371" numCol="1" spcCol="1270" anchor="ctr" anchorCtr="0">
          <a:noAutofit/>
        </a:bodyPr>
        <a:lstStyle/>
        <a:p>
          <a:pPr marL="0" lvl="0" indent="0" algn="ctr" defTabSz="577850">
            <a:lnSpc>
              <a:spcPct val="90000"/>
            </a:lnSpc>
            <a:spcBef>
              <a:spcPct val="0"/>
            </a:spcBef>
            <a:spcAft>
              <a:spcPct val="35000"/>
            </a:spcAft>
            <a:buNone/>
          </a:pPr>
          <a:r>
            <a:rPr lang="en-US" sz="1300" kern="1200"/>
            <a:t>Built for shareable content and creator engagement</a:t>
          </a:r>
        </a:p>
      </dsp:txBody>
      <dsp:txXfrm>
        <a:off x="3396471" y="1540139"/>
        <a:ext cx="1854209" cy="1112525"/>
      </dsp:txXfrm>
    </dsp:sp>
    <dsp:sp modelId="{99C6D025-099F-4752-A08B-20733D9712D6}">
      <dsp:nvSpPr>
        <dsp:cNvPr id="0" name=""/>
        <dsp:cNvSpPr/>
      </dsp:nvSpPr>
      <dsp:spPr>
        <a:xfrm>
          <a:off x="7529557" y="2050682"/>
          <a:ext cx="395868" cy="91440"/>
        </a:xfrm>
        <a:custGeom>
          <a:avLst/>
          <a:gdLst/>
          <a:ahLst/>
          <a:cxnLst/>
          <a:rect l="0" t="0" r="0" b="0"/>
          <a:pathLst>
            <a:path>
              <a:moveTo>
                <a:pt x="0" y="45720"/>
              </a:moveTo>
              <a:lnTo>
                <a:pt x="395868"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716830" y="2094270"/>
        <a:ext cx="21323" cy="4264"/>
      </dsp:txXfrm>
    </dsp:sp>
    <dsp:sp modelId="{D77EA97C-5CAB-4555-8909-9600E1850EDA}">
      <dsp:nvSpPr>
        <dsp:cNvPr id="0" name=""/>
        <dsp:cNvSpPr/>
      </dsp:nvSpPr>
      <dsp:spPr>
        <a:xfrm>
          <a:off x="5677148" y="1540139"/>
          <a:ext cx="1854209" cy="111252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858" tIns="95371" rIns="90858" bIns="95371" numCol="1" spcCol="1270" anchor="ctr" anchorCtr="0">
          <a:noAutofit/>
        </a:bodyPr>
        <a:lstStyle/>
        <a:p>
          <a:pPr marL="0" lvl="0" indent="0" algn="ctr" defTabSz="577850">
            <a:lnSpc>
              <a:spcPct val="90000"/>
            </a:lnSpc>
            <a:spcBef>
              <a:spcPct val="0"/>
            </a:spcBef>
            <a:spcAft>
              <a:spcPct val="35000"/>
            </a:spcAft>
            <a:buNone/>
          </a:pPr>
          <a:r>
            <a:rPr lang="en-US" sz="1300" b="1" kern="1200"/>
            <a:t>Multi-Industry Appeal</a:t>
          </a:r>
          <a:endParaRPr lang="en-US" sz="1300" kern="1200"/>
        </a:p>
      </dsp:txBody>
      <dsp:txXfrm>
        <a:off x="5677148" y="1540139"/>
        <a:ext cx="1854209" cy="1112525"/>
      </dsp:txXfrm>
    </dsp:sp>
    <dsp:sp modelId="{3C64F364-B07F-4F63-84A6-D72CA3B438B5}">
      <dsp:nvSpPr>
        <dsp:cNvPr id="0" name=""/>
        <dsp:cNvSpPr/>
      </dsp:nvSpPr>
      <dsp:spPr>
        <a:xfrm>
          <a:off x="2042898" y="2650865"/>
          <a:ext cx="6842032" cy="395868"/>
        </a:xfrm>
        <a:custGeom>
          <a:avLst/>
          <a:gdLst/>
          <a:ahLst/>
          <a:cxnLst/>
          <a:rect l="0" t="0" r="0" b="0"/>
          <a:pathLst>
            <a:path>
              <a:moveTo>
                <a:pt x="6842032" y="0"/>
              </a:moveTo>
              <a:lnTo>
                <a:pt x="6842032" y="215034"/>
              </a:lnTo>
              <a:lnTo>
                <a:pt x="0" y="215034"/>
              </a:lnTo>
              <a:lnTo>
                <a:pt x="0" y="395868"/>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92531" y="2846667"/>
        <a:ext cx="342765" cy="4264"/>
      </dsp:txXfrm>
    </dsp:sp>
    <dsp:sp modelId="{EA094150-8F1D-4F6A-801E-95A034A78A80}">
      <dsp:nvSpPr>
        <dsp:cNvPr id="0" name=""/>
        <dsp:cNvSpPr/>
      </dsp:nvSpPr>
      <dsp:spPr>
        <a:xfrm>
          <a:off x="7957825" y="1540139"/>
          <a:ext cx="1854209" cy="1112525"/>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858" tIns="95371" rIns="90858" bIns="95371" numCol="1" spcCol="1270" anchor="ctr" anchorCtr="0">
          <a:noAutofit/>
        </a:bodyPr>
        <a:lstStyle/>
        <a:p>
          <a:pPr marL="0" lvl="0" indent="0" algn="ctr" defTabSz="577850">
            <a:lnSpc>
              <a:spcPct val="90000"/>
            </a:lnSpc>
            <a:spcBef>
              <a:spcPct val="0"/>
            </a:spcBef>
            <a:spcAft>
              <a:spcPct val="35000"/>
            </a:spcAft>
            <a:buNone/>
          </a:pPr>
          <a:r>
            <a:rPr lang="en-US" sz="1300" kern="1200"/>
            <a:t>Fashion, gaming, beauty, tech, sports, entertainment, education, wellness, food &amp; beverage</a:t>
          </a:r>
        </a:p>
      </dsp:txBody>
      <dsp:txXfrm>
        <a:off x="7957825" y="1540139"/>
        <a:ext cx="1854209" cy="1112525"/>
      </dsp:txXfrm>
    </dsp:sp>
    <dsp:sp modelId="{B4249EDF-4F8F-4448-9B59-0615A1C705F3}">
      <dsp:nvSpPr>
        <dsp:cNvPr id="0" name=""/>
        <dsp:cNvSpPr/>
      </dsp:nvSpPr>
      <dsp:spPr>
        <a:xfrm>
          <a:off x="2968203" y="3589676"/>
          <a:ext cx="395868" cy="91440"/>
        </a:xfrm>
        <a:custGeom>
          <a:avLst/>
          <a:gdLst/>
          <a:ahLst/>
          <a:cxnLst/>
          <a:rect l="0" t="0" r="0" b="0"/>
          <a:pathLst>
            <a:path>
              <a:moveTo>
                <a:pt x="0" y="45720"/>
              </a:moveTo>
              <a:lnTo>
                <a:pt x="395868" y="45720"/>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55475" y="3633263"/>
        <a:ext cx="21323" cy="4264"/>
      </dsp:txXfrm>
    </dsp:sp>
    <dsp:sp modelId="{B4668570-B9B9-4F36-B9FB-CA3F649602C1}">
      <dsp:nvSpPr>
        <dsp:cNvPr id="0" name=""/>
        <dsp:cNvSpPr/>
      </dsp:nvSpPr>
      <dsp:spPr>
        <a:xfrm>
          <a:off x="1115793" y="3079133"/>
          <a:ext cx="1854209" cy="1112525"/>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858" tIns="95371" rIns="90858" bIns="95371" numCol="1" spcCol="1270" anchor="ctr" anchorCtr="0">
          <a:noAutofit/>
        </a:bodyPr>
        <a:lstStyle/>
        <a:p>
          <a:pPr marL="0" lvl="0" indent="0" algn="ctr" defTabSz="577850">
            <a:lnSpc>
              <a:spcPct val="90000"/>
            </a:lnSpc>
            <a:spcBef>
              <a:spcPct val="0"/>
            </a:spcBef>
            <a:spcAft>
              <a:spcPct val="35000"/>
            </a:spcAft>
            <a:buNone/>
          </a:pPr>
          <a:r>
            <a:rPr lang="en-US" sz="1300" b="1" kern="1200"/>
            <a:t>Sponsor-Friendly Architecture</a:t>
          </a:r>
          <a:endParaRPr lang="en-US" sz="1300" kern="1200"/>
        </a:p>
      </dsp:txBody>
      <dsp:txXfrm>
        <a:off x="1115793" y="3079133"/>
        <a:ext cx="1854209" cy="1112525"/>
      </dsp:txXfrm>
    </dsp:sp>
    <dsp:sp modelId="{7CB51C3C-2737-41BC-BA4B-28044B10930A}">
      <dsp:nvSpPr>
        <dsp:cNvPr id="0" name=""/>
        <dsp:cNvSpPr/>
      </dsp:nvSpPr>
      <dsp:spPr>
        <a:xfrm>
          <a:off x="5248880" y="3589676"/>
          <a:ext cx="395868" cy="91440"/>
        </a:xfrm>
        <a:custGeom>
          <a:avLst/>
          <a:gdLst/>
          <a:ahLst/>
          <a:cxnLst/>
          <a:rect l="0" t="0" r="0" b="0"/>
          <a:pathLst>
            <a:path>
              <a:moveTo>
                <a:pt x="0" y="45720"/>
              </a:moveTo>
              <a:lnTo>
                <a:pt x="395868" y="45720"/>
              </a:lnTo>
            </a:path>
          </a:pathLst>
        </a:custGeom>
        <a:noFill/>
        <a:ln w="1270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36152" y="3633263"/>
        <a:ext cx="21323" cy="4264"/>
      </dsp:txXfrm>
    </dsp:sp>
    <dsp:sp modelId="{07E26D7F-2D27-41C3-8C31-BE29DB9F7BFA}">
      <dsp:nvSpPr>
        <dsp:cNvPr id="0" name=""/>
        <dsp:cNvSpPr/>
      </dsp:nvSpPr>
      <dsp:spPr>
        <a:xfrm>
          <a:off x="3396471" y="3079133"/>
          <a:ext cx="1854209" cy="1112525"/>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858" tIns="95371" rIns="90858" bIns="95371" numCol="1" spcCol="1270" anchor="ctr" anchorCtr="0">
          <a:noAutofit/>
        </a:bodyPr>
        <a:lstStyle/>
        <a:p>
          <a:pPr marL="0" lvl="0" indent="0" algn="ctr" defTabSz="577850">
            <a:lnSpc>
              <a:spcPct val="90000"/>
            </a:lnSpc>
            <a:spcBef>
              <a:spcPct val="0"/>
            </a:spcBef>
            <a:spcAft>
              <a:spcPct val="35000"/>
            </a:spcAft>
            <a:buNone/>
          </a:pPr>
          <a:r>
            <a:rPr lang="en-US" sz="1300" kern="1200"/>
            <a:t>Designed for measurable engagement and brand integration</a:t>
          </a:r>
        </a:p>
      </dsp:txBody>
      <dsp:txXfrm>
        <a:off x="3396471" y="3079133"/>
        <a:ext cx="1854209" cy="1112525"/>
      </dsp:txXfrm>
    </dsp:sp>
    <dsp:sp modelId="{9CA673F1-76BE-49DC-B9E8-C7A0E2943681}">
      <dsp:nvSpPr>
        <dsp:cNvPr id="0" name=""/>
        <dsp:cNvSpPr/>
      </dsp:nvSpPr>
      <dsp:spPr>
        <a:xfrm>
          <a:off x="7529557" y="3589676"/>
          <a:ext cx="395868" cy="91440"/>
        </a:xfrm>
        <a:custGeom>
          <a:avLst/>
          <a:gdLst/>
          <a:ahLst/>
          <a:cxnLst/>
          <a:rect l="0" t="0" r="0" b="0"/>
          <a:pathLst>
            <a:path>
              <a:moveTo>
                <a:pt x="0" y="45720"/>
              </a:moveTo>
              <a:lnTo>
                <a:pt x="395868"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716830" y="3633263"/>
        <a:ext cx="21323" cy="4264"/>
      </dsp:txXfrm>
    </dsp:sp>
    <dsp:sp modelId="{B43D595F-ED7B-4F19-AF24-EACE92B8895E}">
      <dsp:nvSpPr>
        <dsp:cNvPr id="0" name=""/>
        <dsp:cNvSpPr/>
      </dsp:nvSpPr>
      <dsp:spPr>
        <a:xfrm>
          <a:off x="5677148" y="3079133"/>
          <a:ext cx="1854209" cy="111252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858" tIns="95371" rIns="90858" bIns="95371" numCol="1" spcCol="1270" anchor="ctr" anchorCtr="0">
          <a:noAutofit/>
        </a:bodyPr>
        <a:lstStyle/>
        <a:p>
          <a:pPr marL="0" lvl="0" indent="0" algn="ctr" defTabSz="577850">
            <a:lnSpc>
              <a:spcPct val="90000"/>
            </a:lnSpc>
            <a:spcBef>
              <a:spcPct val="0"/>
            </a:spcBef>
            <a:spcAft>
              <a:spcPct val="35000"/>
            </a:spcAft>
            <a:buNone/>
          </a:pPr>
          <a:r>
            <a:rPr lang="en-US" sz="1300" b="1" kern="1200"/>
            <a:t>Scalable Event Model</a:t>
          </a:r>
          <a:endParaRPr lang="en-US" sz="1300" kern="1200"/>
        </a:p>
      </dsp:txBody>
      <dsp:txXfrm>
        <a:off x="5677148" y="3079133"/>
        <a:ext cx="1854209" cy="1112525"/>
      </dsp:txXfrm>
    </dsp:sp>
    <dsp:sp modelId="{EB9ABC0F-DB62-4853-8A5E-D602F190F31C}">
      <dsp:nvSpPr>
        <dsp:cNvPr id="0" name=""/>
        <dsp:cNvSpPr/>
      </dsp:nvSpPr>
      <dsp:spPr>
        <a:xfrm>
          <a:off x="7957825" y="3079133"/>
          <a:ext cx="1854209" cy="111252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858" tIns="95371" rIns="90858" bIns="95371" numCol="1" spcCol="1270" anchor="ctr" anchorCtr="0">
          <a:noAutofit/>
        </a:bodyPr>
        <a:lstStyle/>
        <a:p>
          <a:pPr marL="0" lvl="0" indent="0" algn="ctr" defTabSz="577850">
            <a:lnSpc>
              <a:spcPct val="90000"/>
            </a:lnSpc>
            <a:spcBef>
              <a:spcPct val="0"/>
            </a:spcBef>
            <a:spcAft>
              <a:spcPct val="35000"/>
            </a:spcAft>
            <a:buNone/>
          </a:pPr>
          <a:r>
            <a:rPr lang="en-US" sz="1300" kern="1200" dirty="0"/>
            <a:t>Expandable nationally through recurring expos, sponsorships, digital extensions, and media partnerships</a:t>
          </a:r>
        </a:p>
      </dsp:txBody>
      <dsp:txXfrm>
        <a:off x="7957825" y="3079133"/>
        <a:ext cx="1854209" cy="1112525"/>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EBE90A-4517-4E67-8767-0DD9FE241D74}" type="datetimeFigureOut">
              <a:rPr lang="en-US" smtClean="0"/>
              <a:t>6/7/2026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247B80-5BAF-4FC1-B7BE-693A7E1C990C}" type="slidenum">
              <a:rPr lang="en-US" smtClean="0"/>
              <a:t>‹#›</a:t>
            </a:fld>
            <a:endParaRPr lang="en-US"/>
          </a:p>
        </p:txBody>
      </p:sp>
    </p:spTree>
    <p:extLst>
      <p:ext uri="{BB962C8B-B14F-4D97-AF65-F5344CB8AC3E}">
        <p14:creationId xmlns:p14="http://schemas.microsoft.com/office/powerpoint/2010/main" val="3170833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247B80-5BAF-4FC1-B7BE-693A7E1C990C}" type="slidenum">
              <a:rPr lang="en-US" smtClean="0"/>
              <a:t>34</a:t>
            </a:fld>
            <a:endParaRPr lang="en-US"/>
          </a:p>
        </p:txBody>
      </p:sp>
    </p:spTree>
    <p:extLst>
      <p:ext uri="{BB962C8B-B14F-4D97-AF65-F5344CB8AC3E}">
        <p14:creationId xmlns:p14="http://schemas.microsoft.com/office/powerpoint/2010/main" val="2621663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DE8F1-F6EE-1894-8D30-C4C7C79F64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3D6DB7-85F9-1DB2-E420-2071551D20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CED126-109C-65EC-0012-7E2FE7E5768C}"/>
              </a:ext>
            </a:extLst>
          </p:cNvPr>
          <p:cNvSpPr>
            <a:spLocks noGrp="1"/>
          </p:cNvSpPr>
          <p:nvPr>
            <p:ph type="dt" sz="half" idx="10"/>
          </p:nvPr>
        </p:nvSpPr>
        <p:spPr/>
        <p:txBody>
          <a:bodyPr/>
          <a:lstStyle/>
          <a:p>
            <a:fld id="{AB179BA8-7B8F-4426-86C0-0A6306E02C9E}" type="datetimeFigureOut">
              <a:rPr lang="en-US" smtClean="0"/>
              <a:t>6/7/2026</a:t>
            </a:fld>
            <a:endParaRPr lang="en-US"/>
          </a:p>
        </p:txBody>
      </p:sp>
      <p:sp>
        <p:nvSpPr>
          <p:cNvPr id="5" name="Footer Placeholder 4">
            <a:extLst>
              <a:ext uri="{FF2B5EF4-FFF2-40B4-BE49-F238E27FC236}">
                <a16:creationId xmlns:a16="http://schemas.microsoft.com/office/drawing/2014/main" id="{D71A5157-EC53-1753-9178-8C3A8F8E88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564674-8FE3-600B-E923-0DDCA89AA712}"/>
              </a:ext>
            </a:extLst>
          </p:cNvPr>
          <p:cNvSpPr>
            <a:spLocks noGrp="1"/>
          </p:cNvSpPr>
          <p:nvPr>
            <p:ph type="sldNum" sz="quarter" idx="12"/>
          </p:nvPr>
        </p:nvSpPr>
        <p:spPr/>
        <p:txBody>
          <a:bodyPr/>
          <a:lstStyle/>
          <a:p>
            <a:fld id="{0D851BF3-898F-43CC-A609-FE3BFE0C6E9D}" type="slidenum">
              <a:rPr lang="en-US" smtClean="0"/>
              <a:t>‹#›</a:t>
            </a:fld>
            <a:endParaRPr lang="en-US"/>
          </a:p>
        </p:txBody>
      </p:sp>
    </p:spTree>
    <p:extLst>
      <p:ext uri="{BB962C8B-B14F-4D97-AF65-F5344CB8AC3E}">
        <p14:creationId xmlns:p14="http://schemas.microsoft.com/office/powerpoint/2010/main" val="3778874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456DD-33AD-AFE9-2460-C251F47804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0985D0-D7A6-A033-C87F-37DF0580D2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64D72F-8EA6-E819-0956-14FDA6AF99CB}"/>
              </a:ext>
            </a:extLst>
          </p:cNvPr>
          <p:cNvSpPr>
            <a:spLocks noGrp="1"/>
          </p:cNvSpPr>
          <p:nvPr>
            <p:ph type="dt" sz="half" idx="10"/>
          </p:nvPr>
        </p:nvSpPr>
        <p:spPr/>
        <p:txBody>
          <a:bodyPr/>
          <a:lstStyle/>
          <a:p>
            <a:fld id="{AB179BA8-7B8F-4426-86C0-0A6306E02C9E}" type="datetimeFigureOut">
              <a:rPr lang="en-US" smtClean="0"/>
              <a:t>6/7/2026</a:t>
            </a:fld>
            <a:endParaRPr lang="en-US"/>
          </a:p>
        </p:txBody>
      </p:sp>
      <p:sp>
        <p:nvSpPr>
          <p:cNvPr id="5" name="Footer Placeholder 4">
            <a:extLst>
              <a:ext uri="{FF2B5EF4-FFF2-40B4-BE49-F238E27FC236}">
                <a16:creationId xmlns:a16="http://schemas.microsoft.com/office/drawing/2014/main" id="{657DF9DC-7B9F-5A29-887E-36F5D598EA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4335AC-38DE-18BD-729F-A9374010C491}"/>
              </a:ext>
            </a:extLst>
          </p:cNvPr>
          <p:cNvSpPr>
            <a:spLocks noGrp="1"/>
          </p:cNvSpPr>
          <p:nvPr>
            <p:ph type="sldNum" sz="quarter" idx="12"/>
          </p:nvPr>
        </p:nvSpPr>
        <p:spPr/>
        <p:txBody>
          <a:bodyPr/>
          <a:lstStyle/>
          <a:p>
            <a:fld id="{0D851BF3-898F-43CC-A609-FE3BFE0C6E9D}" type="slidenum">
              <a:rPr lang="en-US" smtClean="0"/>
              <a:t>‹#›</a:t>
            </a:fld>
            <a:endParaRPr lang="en-US"/>
          </a:p>
        </p:txBody>
      </p:sp>
    </p:spTree>
    <p:extLst>
      <p:ext uri="{BB962C8B-B14F-4D97-AF65-F5344CB8AC3E}">
        <p14:creationId xmlns:p14="http://schemas.microsoft.com/office/powerpoint/2010/main" val="3046211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5B59A1-535F-D5A2-46B7-B40779F163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ADB93E-EABC-0B96-D17C-EAE79B8510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6D2B4B-C8AE-7DD1-851A-B529B70A21D6}"/>
              </a:ext>
            </a:extLst>
          </p:cNvPr>
          <p:cNvSpPr>
            <a:spLocks noGrp="1"/>
          </p:cNvSpPr>
          <p:nvPr>
            <p:ph type="dt" sz="half" idx="10"/>
          </p:nvPr>
        </p:nvSpPr>
        <p:spPr/>
        <p:txBody>
          <a:bodyPr/>
          <a:lstStyle/>
          <a:p>
            <a:fld id="{AB179BA8-7B8F-4426-86C0-0A6306E02C9E}" type="datetimeFigureOut">
              <a:rPr lang="en-US" smtClean="0"/>
              <a:t>6/7/2026</a:t>
            </a:fld>
            <a:endParaRPr lang="en-US"/>
          </a:p>
        </p:txBody>
      </p:sp>
      <p:sp>
        <p:nvSpPr>
          <p:cNvPr id="5" name="Footer Placeholder 4">
            <a:extLst>
              <a:ext uri="{FF2B5EF4-FFF2-40B4-BE49-F238E27FC236}">
                <a16:creationId xmlns:a16="http://schemas.microsoft.com/office/drawing/2014/main" id="{CFD87E9E-7465-6B7A-097E-C847F6DB22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08484C-078B-7F24-E767-AB3DB1A52847}"/>
              </a:ext>
            </a:extLst>
          </p:cNvPr>
          <p:cNvSpPr>
            <a:spLocks noGrp="1"/>
          </p:cNvSpPr>
          <p:nvPr>
            <p:ph type="sldNum" sz="quarter" idx="12"/>
          </p:nvPr>
        </p:nvSpPr>
        <p:spPr/>
        <p:txBody>
          <a:bodyPr/>
          <a:lstStyle/>
          <a:p>
            <a:fld id="{0D851BF3-898F-43CC-A609-FE3BFE0C6E9D}" type="slidenum">
              <a:rPr lang="en-US" smtClean="0"/>
              <a:t>‹#›</a:t>
            </a:fld>
            <a:endParaRPr lang="en-US"/>
          </a:p>
        </p:txBody>
      </p:sp>
    </p:spTree>
    <p:extLst>
      <p:ext uri="{BB962C8B-B14F-4D97-AF65-F5344CB8AC3E}">
        <p14:creationId xmlns:p14="http://schemas.microsoft.com/office/powerpoint/2010/main" val="2366313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D600-D91B-3EC3-409F-98CF1469CF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0BB384-1643-0F53-2A54-6E099F10E0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F6C96-0696-FE0C-E6D3-EBD494E871B7}"/>
              </a:ext>
            </a:extLst>
          </p:cNvPr>
          <p:cNvSpPr>
            <a:spLocks noGrp="1"/>
          </p:cNvSpPr>
          <p:nvPr>
            <p:ph type="dt" sz="half" idx="10"/>
          </p:nvPr>
        </p:nvSpPr>
        <p:spPr/>
        <p:txBody>
          <a:bodyPr/>
          <a:lstStyle/>
          <a:p>
            <a:fld id="{AB179BA8-7B8F-4426-86C0-0A6306E02C9E}" type="datetimeFigureOut">
              <a:rPr lang="en-US" smtClean="0"/>
              <a:t>6/7/2026</a:t>
            </a:fld>
            <a:endParaRPr lang="en-US"/>
          </a:p>
        </p:txBody>
      </p:sp>
      <p:sp>
        <p:nvSpPr>
          <p:cNvPr id="5" name="Footer Placeholder 4">
            <a:extLst>
              <a:ext uri="{FF2B5EF4-FFF2-40B4-BE49-F238E27FC236}">
                <a16:creationId xmlns:a16="http://schemas.microsoft.com/office/drawing/2014/main" id="{49173678-E1A8-9AC2-A718-C1ABB5D4D3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4B3FBA-38DC-3759-D967-EE28964057AD}"/>
              </a:ext>
            </a:extLst>
          </p:cNvPr>
          <p:cNvSpPr>
            <a:spLocks noGrp="1"/>
          </p:cNvSpPr>
          <p:nvPr>
            <p:ph type="sldNum" sz="quarter" idx="12"/>
          </p:nvPr>
        </p:nvSpPr>
        <p:spPr/>
        <p:txBody>
          <a:bodyPr/>
          <a:lstStyle/>
          <a:p>
            <a:fld id="{0D851BF3-898F-43CC-A609-FE3BFE0C6E9D}" type="slidenum">
              <a:rPr lang="en-US" smtClean="0"/>
              <a:t>‹#›</a:t>
            </a:fld>
            <a:endParaRPr lang="en-US"/>
          </a:p>
        </p:txBody>
      </p:sp>
    </p:spTree>
    <p:extLst>
      <p:ext uri="{BB962C8B-B14F-4D97-AF65-F5344CB8AC3E}">
        <p14:creationId xmlns:p14="http://schemas.microsoft.com/office/powerpoint/2010/main" val="3031169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A38AB-F4C5-7DF7-E1D4-47995484E0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4DC227-51D3-0AD5-6D6C-4D784FC46C2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5E0841-7E05-D146-53B9-817EB823689A}"/>
              </a:ext>
            </a:extLst>
          </p:cNvPr>
          <p:cNvSpPr>
            <a:spLocks noGrp="1"/>
          </p:cNvSpPr>
          <p:nvPr>
            <p:ph type="dt" sz="half" idx="10"/>
          </p:nvPr>
        </p:nvSpPr>
        <p:spPr/>
        <p:txBody>
          <a:bodyPr/>
          <a:lstStyle/>
          <a:p>
            <a:fld id="{AB179BA8-7B8F-4426-86C0-0A6306E02C9E}" type="datetimeFigureOut">
              <a:rPr lang="en-US" smtClean="0"/>
              <a:t>6/7/2026</a:t>
            </a:fld>
            <a:endParaRPr lang="en-US"/>
          </a:p>
        </p:txBody>
      </p:sp>
      <p:sp>
        <p:nvSpPr>
          <p:cNvPr id="5" name="Footer Placeholder 4">
            <a:extLst>
              <a:ext uri="{FF2B5EF4-FFF2-40B4-BE49-F238E27FC236}">
                <a16:creationId xmlns:a16="http://schemas.microsoft.com/office/drawing/2014/main" id="{5BDFF07D-E511-F806-C5F6-FF8DDB43E9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5F69E7-C414-3722-7BEA-55577443B215}"/>
              </a:ext>
            </a:extLst>
          </p:cNvPr>
          <p:cNvSpPr>
            <a:spLocks noGrp="1"/>
          </p:cNvSpPr>
          <p:nvPr>
            <p:ph type="sldNum" sz="quarter" idx="12"/>
          </p:nvPr>
        </p:nvSpPr>
        <p:spPr/>
        <p:txBody>
          <a:bodyPr/>
          <a:lstStyle/>
          <a:p>
            <a:fld id="{0D851BF3-898F-43CC-A609-FE3BFE0C6E9D}" type="slidenum">
              <a:rPr lang="en-US" smtClean="0"/>
              <a:t>‹#›</a:t>
            </a:fld>
            <a:endParaRPr lang="en-US"/>
          </a:p>
        </p:txBody>
      </p:sp>
    </p:spTree>
    <p:extLst>
      <p:ext uri="{BB962C8B-B14F-4D97-AF65-F5344CB8AC3E}">
        <p14:creationId xmlns:p14="http://schemas.microsoft.com/office/powerpoint/2010/main" val="448687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D21FB-E542-1271-9D96-08EDE4379C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B5172D-E1C4-FA11-76FE-15434DA917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385BDD-82B9-5CF9-1231-0306828086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F54E9D-F178-5834-E88F-8EF905522858}"/>
              </a:ext>
            </a:extLst>
          </p:cNvPr>
          <p:cNvSpPr>
            <a:spLocks noGrp="1"/>
          </p:cNvSpPr>
          <p:nvPr>
            <p:ph type="dt" sz="half" idx="10"/>
          </p:nvPr>
        </p:nvSpPr>
        <p:spPr/>
        <p:txBody>
          <a:bodyPr/>
          <a:lstStyle/>
          <a:p>
            <a:fld id="{AB179BA8-7B8F-4426-86C0-0A6306E02C9E}" type="datetimeFigureOut">
              <a:rPr lang="en-US" smtClean="0"/>
              <a:t>6/7/2026</a:t>
            </a:fld>
            <a:endParaRPr lang="en-US"/>
          </a:p>
        </p:txBody>
      </p:sp>
      <p:sp>
        <p:nvSpPr>
          <p:cNvPr id="6" name="Footer Placeholder 5">
            <a:extLst>
              <a:ext uri="{FF2B5EF4-FFF2-40B4-BE49-F238E27FC236}">
                <a16:creationId xmlns:a16="http://schemas.microsoft.com/office/drawing/2014/main" id="{03372B38-4713-3F47-A5D7-E954724847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EE599F-401B-5B2C-078E-2AA9371A0CC2}"/>
              </a:ext>
            </a:extLst>
          </p:cNvPr>
          <p:cNvSpPr>
            <a:spLocks noGrp="1"/>
          </p:cNvSpPr>
          <p:nvPr>
            <p:ph type="sldNum" sz="quarter" idx="12"/>
          </p:nvPr>
        </p:nvSpPr>
        <p:spPr/>
        <p:txBody>
          <a:bodyPr/>
          <a:lstStyle/>
          <a:p>
            <a:fld id="{0D851BF3-898F-43CC-A609-FE3BFE0C6E9D}" type="slidenum">
              <a:rPr lang="en-US" smtClean="0"/>
              <a:t>‹#›</a:t>
            </a:fld>
            <a:endParaRPr lang="en-US"/>
          </a:p>
        </p:txBody>
      </p:sp>
    </p:spTree>
    <p:extLst>
      <p:ext uri="{BB962C8B-B14F-4D97-AF65-F5344CB8AC3E}">
        <p14:creationId xmlns:p14="http://schemas.microsoft.com/office/powerpoint/2010/main" val="1927584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984D3-55B7-A0A5-171D-F9EDE16E86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13CAE3-6B31-7491-DEA2-A32202AAF3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D5D7BB-E338-3C5B-04E6-3E42C76052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1A8755-99E9-04BC-47E5-7D3BEA0218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393F58-70B5-7DAB-3205-99B20CCD3D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848BA5-1E87-B171-4930-F5431F81BFA3}"/>
              </a:ext>
            </a:extLst>
          </p:cNvPr>
          <p:cNvSpPr>
            <a:spLocks noGrp="1"/>
          </p:cNvSpPr>
          <p:nvPr>
            <p:ph type="dt" sz="half" idx="10"/>
          </p:nvPr>
        </p:nvSpPr>
        <p:spPr/>
        <p:txBody>
          <a:bodyPr/>
          <a:lstStyle/>
          <a:p>
            <a:fld id="{AB179BA8-7B8F-4426-86C0-0A6306E02C9E}" type="datetimeFigureOut">
              <a:rPr lang="en-US" smtClean="0"/>
              <a:t>6/7/2026</a:t>
            </a:fld>
            <a:endParaRPr lang="en-US"/>
          </a:p>
        </p:txBody>
      </p:sp>
      <p:sp>
        <p:nvSpPr>
          <p:cNvPr id="8" name="Footer Placeholder 7">
            <a:extLst>
              <a:ext uri="{FF2B5EF4-FFF2-40B4-BE49-F238E27FC236}">
                <a16:creationId xmlns:a16="http://schemas.microsoft.com/office/drawing/2014/main" id="{FD73741F-6D78-9624-B89A-415695FF4E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D21309-D78B-1BD6-6A99-93C6C61E351D}"/>
              </a:ext>
            </a:extLst>
          </p:cNvPr>
          <p:cNvSpPr>
            <a:spLocks noGrp="1"/>
          </p:cNvSpPr>
          <p:nvPr>
            <p:ph type="sldNum" sz="quarter" idx="12"/>
          </p:nvPr>
        </p:nvSpPr>
        <p:spPr/>
        <p:txBody>
          <a:bodyPr/>
          <a:lstStyle/>
          <a:p>
            <a:fld id="{0D851BF3-898F-43CC-A609-FE3BFE0C6E9D}" type="slidenum">
              <a:rPr lang="en-US" smtClean="0"/>
              <a:t>‹#›</a:t>
            </a:fld>
            <a:endParaRPr lang="en-US"/>
          </a:p>
        </p:txBody>
      </p:sp>
    </p:spTree>
    <p:extLst>
      <p:ext uri="{BB962C8B-B14F-4D97-AF65-F5344CB8AC3E}">
        <p14:creationId xmlns:p14="http://schemas.microsoft.com/office/powerpoint/2010/main" val="3322203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D0660-E076-1F71-FAB1-CACCE12FBD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EB7571-F0FC-2268-0A08-D7CC7AD8D878}"/>
              </a:ext>
            </a:extLst>
          </p:cNvPr>
          <p:cNvSpPr>
            <a:spLocks noGrp="1"/>
          </p:cNvSpPr>
          <p:nvPr>
            <p:ph type="dt" sz="half" idx="10"/>
          </p:nvPr>
        </p:nvSpPr>
        <p:spPr/>
        <p:txBody>
          <a:bodyPr/>
          <a:lstStyle/>
          <a:p>
            <a:fld id="{AB179BA8-7B8F-4426-86C0-0A6306E02C9E}" type="datetimeFigureOut">
              <a:rPr lang="en-US" smtClean="0"/>
              <a:t>6/7/2026</a:t>
            </a:fld>
            <a:endParaRPr lang="en-US"/>
          </a:p>
        </p:txBody>
      </p:sp>
      <p:sp>
        <p:nvSpPr>
          <p:cNvPr id="4" name="Footer Placeholder 3">
            <a:extLst>
              <a:ext uri="{FF2B5EF4-FFF2-40B4-BE49-F238E27FC236}">
                <a16:creationId xmlns:a16="http://schemas.microsoft.com/office/drawing/2014/main" id="{B5751D20-3F1B-9DBF-BECE-8DC9AB2B8E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BBBC98-4E30-64A2-5B22-6DF3F528C1CF}"/>
              </a:ext>
            </a:extLst>
          </p:cNvPr>
          <p:cNvSpPr>
            <a:spLocks noGrp="1"/>
          </p:cNvSpPr>
          <p:nvPr>
            <p:ph type="sldNum" sz="quarter" idx="12"/>
          </p:nvPr>
        </p:nvSpPr>
        <p:spPr/>
        <p:txBody>
          <a:bodyPr/>
          <a:lstStyle/>
          <a:p>
            <a:fld id="{0D851BF3-898F-43CC-A609-FE3BFE0C6E9D}" type="slidenum">
              <a:rPr lang="en-US" smtClean="0"/>
              <a:t>‹#›</a:t>
            </a:fld>
            <a:endParaRPr lang="en-US"/>
          </a:p>
        </p:txBody>
      </p:sp>
    </p:spTree>
    <p:extLst>
      <p:ext uri="{BB962C8B-B14F-4D97-AF65-F5344CB8AC3E}">
        <p14:creationId xmlns:p14="http://schemas.microsoft.com/office/powerpoint/2010/main" val="3601090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0D2070-02DE-2B12-845A-8C05B062CEB6}"/>
              </a:ext>
            </a:extLst>
          </p:cNvPr>
          <p:cNvSpPr>
            <a:spLocks noGrp="1"/>
          </p:cNvSpPr>
          <p:nvPr>
            <p:ph type="dt" sz="half" idx="10"/>
          </p:nvPr>
        </p:nvSpPr>
        <p:spPr/>
        <p:txBody>
          <a:bodyPr/>
          <a:lstStyle/>
          <a:p>
            <a:fld id="{AB179BA8-7B8F-4426-86C0-0A6306E02C9E}" type="datetimeFigureOut">
              <a:rPr lang="en-US" smtClean="0"/>
              <a:t>6/7/2026</a:t>
            </a:fld>
            <a:endParaRPr lang="en-US"/>
          </a:p>
        </p:txBody>
      </p:sp>
      <p:sp>
        <p:nvSpPr>
          <p:cNvPr id="3" name="Footer Placeholder 2">
            <a:extLst>
              <a:ext uri="{FF2B5EF4-FFF2-40B4-BE49-F238E27FC236}">
                <a16:creationId xmlns:a16="http://schemas.microsoft.com/office/drawing/2014/main" id="{438D643F-B34F-5289-6C8F-8CE5564C16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23A31C-61F2-97E6-FCBD-FB6C81F43343}"/>
              </a:ext>
            </a:extLst>
          </p:cNvPr>
          <p:cNvSpPr>
            <a:spLocks noGrp="1"/>
          </p:cNvSpPr>
          <p:nvPr>
            <p:ph type="sldNum" sz="quarter" idx="12"/>
          </p:nvPr>
        </p:nvSpPr>
        <p:spPr/>
        <p:txBody>
          <a:bodyPr/>
          <a:lstStyle/>
          <a:p>
            <a:fld id="{0D851BF3-898F-43CC-A609-FE3BFE0C6E9D}" type="slidenum">
              <a:rPr lang="en-US" smtClean="0"/>
              <a:t>‹#›</a:t>
            </a:fld>
            <a:endParaRPr lang="en-US"/>
          </a:p>
        </p:txBody>
      </p:sp>
    </p:spTree>
    <p:extLst>
      <p:ext uri="{BB962C8B-B14F-4D97-AF65-F5344CB8AC3E}">
        <p14:creationId xmlns:p14="http://schemas.microsoft.com/office/powerpoint/2010/main" val="856082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5349E-E7BE-DB6C-B765-B0BC025D7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C9DC33-7A33-5C58-B85D-D31F83F722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284FDE-C2A8-5495-0390-A4468EF0C6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950DED-C821-6212-B4E3-CF856CB190BA}"/>
              </a:ext>
            </a:extLst>
          </p:cNvPr>
          <p:cNvSpPr>
            <a:spLocks noGrp="1"/>
          </p:cNvSpPr>
          <p:nvPr>
            <p:ph type="dt" sz="half" idx="10"/>
          </p:nvPr>
        </p:nvSpPr>
        <p:spPr/>
        <p:txBody>
          <a:bodyPr/>
          <a:lstStyle/>
          <a:p>
            <a:fld id="{AB179BA8-7B8F-4426-86C0-0A6306E02C9E}" type="datetimeFigureOut">
              <a:rPr lang="en-US" smtClean="0"/>
              <a:t>6/7/2026</a:t>
            </a:fld>
            <a:endParaRPr lang="en-US"/>
          </a:p>
        </p:txBody>
      </p:sp>
      <p:sp>
        <p:nvSpPr>
          <p:cNvPr id="6" name="Footer Placeholder 5">
            <a:extLst>
              <a:ext uri="{FF2B5EF4-FFF2-40B4-BE49-F238E27FC236}">
                <a16:creationId xmlns:a16="http://schemas.microsoft.com/office/drawing/2014/main" id="{76348635-D1F2-F237-A435-F66F86D63C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9F3BD4-0019-773D-2C37-993A9D281A52}"/>
              </a:ext>
            </a:extLst>
          </p:cNvPr>
          <p:cNvSpPr>
            <a:spLocks noGrp="1"/>
          </p:cNvSpPr>
          <p:nvPr>
            <p:ph type="sldNum" sz="quarter" idx="12"/>
          </p:nvPr>
        </p:nvSpPr>
        <p:spPr/>
        <p:txBody>
          <a:bodyPr/>
          <a:lstStyle/>
          <a:p>
            <a:fld id="{0D851BF3-898F-43CC-A609-FE3BFE0C6E9D}" type="slidenum">
              <a:rPr lang="en-US" smtClean="0"/>
              <a:t>‹#›</a:t>
            </a:fld>
            <a:endParaRPr lang="en-US"/>
          </a:p>
        </p:txBody>
      </p:sp>
    </p:spTree>
    <p:extLst>
      <p:ext uri="{BB962C8B-B14F-4D97-AF65-F5344CB8AC3E}">
        <p14:creationId xmlns:p14="http://schemas.microsoft.com/office/powerpoint/2010/main" val="2380193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58DFB-26C9-16B7-48B1-AB8F23DFEC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DE0BA7-3BFD-DD10-EC5D-C7075276A4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F42CFF-2A87-9E9F-C2DC-616370A982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41DD56-6B76-6FFD-43A9-4C5E85210BE7}"/>
              </a:ext>
            </a:extLst>
          </p:cNvPr>
          <p:cNvSpPr>
            <a:spLocks noGrp="1"/>
          </p:cNvSpPr>
          <p:nvPr>
            <p:ph type="dt" sz="half" idx="10"/>
          </p:nvPr>
        </p:nvSpPr>
        <p:spPr/>
        <p:txBody>
          <a:bodyPr/>
          <a:lstStyle/>
          <a:p>
            <a:fld id="{AB179BA8-7B8F-4426-86C0-0A6306E02C9E}" type="datetimeFigureOut">
              <a:rPr lang="en-US" smtClean="0"/>
              <a:t>6/7/2026</a:t>
            </a:fld>
            <a:endParaRPr lang="en-US"/>
          </a:p>
        </p:txBody>
      </p:sp>
      <p:sp>
        <p:nvSpPr>
          <p:cNvPr id="6" name="Footer Placeholder 5">
            <a:extLst>
              <a:ext uri="{FF2B5EF4-FFF2-40B4-BE49-F238E27FC236}">
                <a16:creationId xmlns:a16="http://schemas.microsoft.com/office/drawing/2014/main" id="{41FA62A3-ECAA-8BE7-B6F7-07FF3D86CE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BA50A6-4425-D50C-5C31-7431948CC88D}"/>
              </a:ext>
            </a:extLst>
          </p:cNvPr>
          <p:cNvSpPr>
            <a:spLocks noGrp="1"/>
          </p:cNvSpPr>
          <p:nvPr>
            <p:ph type="sldNum" sz="quarter" idx="12"/>
          </p:nvPr>
        </p:nvSpPr>
        <p:spPr/>
        <p:txBody>
          <a:bodyPr/>
          <a:lstStyle/>
          <a:p>
            <a:fld id="{0D851BF3-898F-43CC-A609-FE3BFE0C6E9D}" type="slidenum">
              <a:rPr lang="en-US" smtClean="0"/>
              <a:t>‹#›</a:t>
            </a:fld>
            <a:endParaRPr lang="en-US"/>
          </a:p>
        </p:txBody>
      </p:sp>
    </p:spTree>
    <p:extLst>
      <p:ext uri="{BB962C8B-B14F-4D97-AF65-F5344CB8AC3E}">
        <p14:creationId xmlns:p14="http://schemas.microsoft.com/office/powerpoint/2010/main" val="2353906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7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253E7E-24E7-5E93-6B63-D90AA4F057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4C7CE9-AB2C-6412-39B1-F78E5A7237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B55CC9-284A-EB4A-1B54-0E2A28F36D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B179BA8-7B8F-4426-86C0-0A6306E02C9E}" type="datetimeFigureOut">
              <a:rPr lang="en-US" smtClean="0"/>
              <a:t>6/7/2026</a:t>
            </a:fld>
            <a:endParaRPr lang="en-US"/>
          </a:p>
        </p:txBody>
      </p:sp>
      <p:sp>
        <p:nvSpPr>
          <p:cNvPr id="5" name="Footer Placeholder 4">
            <a:extLst>
              <a:ext uri="{FF2B5EF4-FFF2-40B4-BE49-F238E27FC236}">
                <a16:creationId xmlns:a16="http://schemas.microsoft.com/office/drawing/2014/main" id="{B58F5656-06E9-EF93-00D4-D91109BD35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3506C1A-919B-311B-A90F-7091CAF7CA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D851BF3-898F-43CC-A609-FE3BFE0C6E9D}" type="slidenum">
              <a:rPr lang="en-US" smtClean="0"/>
              <a:t>‹#›</a:t>
            </a:fld>
            <a:endParaRPr lang="en-US"/>
          </a:p>
        </p:txBody>
      </p:sp>
    </p:spTree>
    <p:extLst>
      <p:ext uri="{BB962C8B-B14F-4D97-AF65-F5344CB8AC3E}">
        <p14:creationId xmlns:p14="http://schemas.microsoft.com/office/powerpoint/2010/main" val="257604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mericanteenscene.com630-730-5992/"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D51B031-1B03-6EB1-CA8A-D313714FB5FF}"/>
              </a:ext>
            </a:extLst>
          </p:cNvPr>
          <p:cNvSpPr txBox="1"/>
          <p:nvPr/>
        </p:nvSpPr>
        <p:spPr>
          <a:xfrm>
            <a:off x="630936" y="2807208"/>
            <a:ext cx="3429000" cy="3410712"/>
          </a:xfrm>
          <a:prstGeom prst="rect">
            <a:avLst/>
          </a:prstGeom>
        </p:spPr>
        <p:txBody>
          <a:bodyPr vert="horz" lIns="91440" tIns="45720" rIns="91440" bIns="45720" rtlCol="0" anchor="t">
            <a:normAutofit/>
          </a:bodyPr>
          <a:lstStyle/>
          <a:p>
            <a:pPr>
              <a:lnSpc>
                <a:spcPct val="90000"/>
              </a:lnSpc>
              <a:spcAft>
                <a:spcPts val="600"/>
              </a:spcAft>
            </a:pPr>
            <a:endParaRPr lang="en-US" sz="2200" dirty="0"/>
          </a:p>
        </p:txBody>
      </p:sp>
      <p:pic>
        <p:nvPicPr>
          <p:cNvPr id="5" name="Picture 4">
            <a:extLst>
              <a:ext uri="{FF2B5EF4-FFF2-40B4-BE49-F238E27FC236}">
                <a16:creationId xmlns:a16="http://schemas.microsoft.com/office/drawing/2014/main" id="{052DD120-BF8D-6DD0-731F-0375488B0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1785" y="265176"/>
            <a:ext cx="4548741" cy="5952744"/>
          </a:xfrm>
          <a:prstGeom prst="rect">
            <a:avLst/>
          </a:prstGeom>
        </p:spPr>
      </p:pic>
      <p:sp>
        <p:nvSpPr>
          <p:cNvPr id="2" name="TextBox 1">
            <a:extLst>
              <a:ext uri="{FF2B5EF4-FFF2-40B4-BE49-F238E27FC236}">
                <a16:creationId xmlns:a16="http://schemas.microsoft.com/office/drawing/2014/main" id="{1EF6169D-500D-F5EB-15A5-517EC3F3CC05}"/>
              </a:ext>
            </a:extLst>
          </p:cNvPr>
          <p:cNvSpPr txBox="1"/>
          <p:nvPr/>
        </p:nvSpPr>
        <p:spPr>
          <a:xfrm>
            <a:off x="321639" y="265176"/>
            <a:ext cx="5188508" cy="2862322"/>
          </a:xfrm>
          <a:prstGeom prst="rect">
            <a:avLst/>
          </a:prstGeom>
          <a:noFill/>
        </p:spPr>
        <p:txBody>
          <a:bodyPr wrap="square" rtlCol="0">
            <a:spAutoFit/>
          </a:bodyPr>
          <a:lstStyle/>
          <a:p>
            <a:r>
              <a:rPr lang="en-US" sz="2400" b="1" dirty="0"/>
              <a:t>Where Youth Culture, Brands, Education, Entertainment &amp; Experience Converge</a:t>
            </a:r>
          </a:p>
          <a:p>
            <a:endParaRPr lang="en-US" dirty="0"/>
          </a:p>
          <a:p>
            <a:pPr algn="just"/>
            <a:r>
              <a:rPr lang="en-US" b="1" dirty="0"/>
              <a:t>The first national experiential expo platform built to connect brands directly with the next generation of consumers.</a:t>
            </a:r>
          </a:p>
          <a:p>
            <a:pPr algn="just"/>
            <a:endParaRPr lang="en-US" b="1" dirty="0"/>
          </a:p>
          <a:p>
            <a:pPr algn="just"/>
            <a:endParaRPr lang="en-US" dirty="0"/>
          </a:p>
        </p:txBody>
      </p:sp>
      <p:sp>
        <p:nvSpPr>
          <p:cNvPr id="6" name="TextBox 5">
            <a:extLst>
              <a:ext uri="{FF2B5EF4-FFF2-40B4-BE49-F238E27FC236}">
                <a16:creationId xmlns:a16="http://schemas.microsoft.com/office/drawing/2014/main" id="{3946EB71-B490-917C-BD83-7176A38F20FB}"/>
              </a:ext>
            </a:extLst>
          </p:cNvPr>
          <p:cNvSpPr txBox="1"/>
          <p:nvPr/>
        </p:nvSpPr>
        <p:spPr>
          <a:xfrm>
            <a:off x="643278" y="4008474"/>
            <a:ext cx="3255095" cy="2308324"/>
          </a:xfrm>
          <a:prstGeom prst="rect">
            <a:avLst/>
          </a:prstGeom>
          <a:noFill/>
        </p:spPr>
        <p:txBody>
          <a:bodyPr wrap="square" rtlCol="0">
            <a:spAutoFit/>
          </a:bodyPr>
          <a:lstStyle/>
          <a:p>
            <a:r>
              <a:rPr lang="en-US" dirty="0"/>
              <a:t>Robert Keegan</a:t>
            </a:r>
          </a:p>
          <a:p>
            <a:r>
              <a:rPr lang="en-US" dirty="0"/>
              <a:t>Founder &amp; Managing Director</a:t>
            </a:r>
          </a:p>
          <a:p>
            <a:r>
              <a:rPr lang="en-US" dirty="0"/>
              <a:t>American Teen Scene Expo™</a:t>
            </a:r>
          </a:p>
          <a:p>
            <a:r>
              <a:rPr lang="en-US" dirty="0"/>
              <a:t>bob@k27group.com </a:t>
            </a:r>
            <a:r>
              <a:rPr lang="en-US" dirty="0">
                <a:hlinkClick r:id="rId3"/>
              </a:rPr>
              <a:t>www.americanteenscene.com630-730-5992</a:t>
            </a:r>
            <a:endParaRPr lang="en-US" dirty="0"/>
          </a:p>
          <a:p>
            <a:r>
              <a:rPr lang="en-US" dirty="0"/>
              <a:t>Lake Worth, Florida </a:t>
            </a:r>
          </a:p>
          <a:p>
            <a:endParaRPr lang="en-US" dirty="0"/>
          </a:p>
        </p:txBody>
      </p:sp>
    </p:spTree>
    <p:extLst>
      <p:ext uri="{BB962C8B-B14F-4D97-AF65-F5344CB8AC3E}">
        <p14:creationId xmlns:p14="http://schemas.microsoft.com/office/powerpoint/2010/main" val="3805872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28B7568-6428-BE73-A8CE-511F668C2E02}"/>
              </a:ext>
            </a:extLst>
          </p:cNvPr>
          <p:cNvSpPr txBox="1"/>
          <p:nvPr/>
        </p:nvSpPr>
        <p:spPr>
          <a:xfrm>
            <a:off x="640080" y="2706624"/>
            <a:ext cx="6894576" cy="3483864"/>
          </a:xfrm>
          <a:prstGeom prst="rect">
            <a:avLst/>
          </a:prstGeom>
        </p:spPr>
        <p:txBody>
          <a:bodyPr vert="horz" lIns="91440" tIns="45720" rIns="91440" bIns="45720" rtlCol="0">
            <a:normAutofit/>
          </a:bodyPr>
          <a:lstStyle/>
          <a:p>
            <a:pPr marL="0" marR="0" indent="-228600" algn="just">
              <a:lnSpc>
                <a:spcPct val="90000"/>
              </a:lnSpc>
              <a:spcAft>
                <a:spcPts val="600"/>
              </a:spcAft>
              <a:buFont typeface="Arial" panose="020B0604020202020204" pitchFamily="34" charset="0"/>
              <a:buChar char="•"/>
            </a:pPr>
            <a:r>
              <a:rPr lang="en-US" sz="2000" dirty="0">
                <a:effectLst/>
              </a:rPr>
              <a:t>The American Teen Scene Expo is being built to solve a growing disconnect between brands seeking authentic youth engagement and teen consumers seeking experiential, community-driven discovery platforms.</a:t>
            </a:r>
          </a:p>
          <a:p>
            <a:pPr marL="0" marR="0" indent="-228600" algn="just">
              <a:lnSpc>
                <a:spcPct val="90000"/>
              </a:lnSpc>
              <a:spcAft>
                <a:spcPts val="600"/>
              </a:spcAft>
              <a:buFont typeface="Arial" panose="020B0604020202020204" pitchFamily="34" charset="0"/>
              <a:buChar char="•"/>
            </a:pPr>
            <a:endParaRPr lang="en-US" sz="2000" dirty="0"/>
          </a:p>
          <a:p>
            <a:pPr marL="0" marR="0" indent="-228600" algn="just">
              <a:lnSpc>
                <a:spcPct val="90000"/>
              </a:lnSpc>
              <a:spcAft>
                <a:spcPts val="600"/>
              </a:spcAft>
              <a:buFont typeface="Arial" panose="020B0604020202020204" pitchFamily="34" charset="0"/>
              <a:buChar char="•"/>
            </a:pPr>
            <a:r>
              <a:rPr lang="en-US" sz="2000" dirty="0">
                <a:effectLst/>
              </a:rPr>
              <a:t>Brands are spending billions trying to reach Gen Z consumers through fragmented digital channels, yet there is no dominant national experiential platform dedicated to teen engagement. The American Teen Scene Expo is designed to fill that gap.</a:t>
            </a:r>
          </a:p>
        </p:txBody>
      </p:sp>
      <p:pic>
        <p:nvPicPr>
          <p:cNvPr id="5" name="Picture 4" descr="Abstract blurred background of department store">
            <a:extLst>
              <a:ext uri="{FF2B5EF4-FFF2-40B4-BE49-F238E27FC236}">
                <a16:creationId xmlns:a16="http://schemas.microsoft.com/office/drawing/2014/main" id="{9AF18CB3-C6F9-315B-5706-5508D068898F}"/>
              </a:ext>
            </a:extLst>
          </p:cNvPr>
          <p:cNvPicPr>
            <a:picLocks noChangeAspect="1"/>
          </p:cNvPicPr>
          <p:nvPr/>
        </p:nvPicPr>
        <p:blipFill>
          <a:blip r:embed="rId2"/>
          <a:srcRect l="8078" r="19990" b="-1"/>
          <a:stretch>
            <a:fillRect/>
          </a:stretch>
        </p:blipFill>
        <p:spPr>
          <a:xfrm>
            <a:off x="8689204" y="4079193"/>
            <a:ext cx="2345200" cy="2176272"/>
          </a:xfrm>
          <a:prstGeom prst="rect">
            <a:avLst/>
          </a:prstGeom>
        </p:spPr>
      </p:pic>
    </p:spTree>
    <p:extLst>
      <p:ext uri="{BB962C8B-B14F-4D97-AF65-F5344CB8AC3E}">
        <p14:creationId xmlns:p14="http://schemas.microsoft.com/office/powerpoint/2010/main" val="1680912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C112EABC-148D-9AD6-F4AB-3E1EE37C7CE9}"/>
              </a:ext>
            </a:extLst>
          </p:cNvPr>
          <p:cNvPicPr>
            <a:picLocks noChangeAspect="1"/>
          </p:cNvPicPr>
          <p:nvPr/>
        </p:nvPicPr>
        <p:blipFill>
          <a:blip r:embed="rId2"/>
          <a:stretch>
            <a:fillRect/>
          </a:stretch>
        </p:blipFill>
        <p:spPr>
          <a:xfrm>
            <a:off x="1140934" y="2035290"/>
            <a:ext cx="4616434" cy="3496829"/>
          </a:xfrm>
          <a:prstGeom prst="rect">
            <a:avLst/>
          </a:prstGeom>
        </p:spPr>
      </p:pic>
      <p:cxnSp>
        <p:nvCxnSpPr>
          <p:cNvPr id="36" name="Straight Connector 35">
            <a:extLst>
              <a:ext uri="{FF2B5EF4-FFF2-40B4-BE49-F238E27FC236}">
                <a16:creationId xmlns:a16="http://schemas.microsoft.com/office/drawing/2014/main" id="{02E9B2EE-76CA-47F3-9977-3F2FCB7FD2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739239"/>
            <a:ext cx="0" cy="32004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F926D23-044A-2057-1DEB-1FFD481D8D4F}"/>
              </a:ext>
            </a:extLst>
          </p:cNvPr>
          <p:cNvPicPr>
            <a:picLocks noChangeAspect="1"/>
          </p:cNvPicPr>
          <p:nvPr/>
        </p:nvPicPr>
        <p:blipFill>
          <a:blip r:embed="rId3"/>
          <a:stretch>
            <a:fillRect/>
          </a:stretch>
        </p:blipFill>
        <p:spPr>
          <a:xfrm>
            <a:off x="6434633" y="2550173"/>
            <a:ext cx="4644528" cy="1578532"/>
          </a:xfrm>
          <a:prstGeom prst="rect">
            <a:avLst/>
          </a:prstGeom>
        </p:spPr>
      </p:pic>
      <p:sp>
        <p:nvSpPr>
          <p:cNvPr id="6" name="TextBox 5">
            <a:extLst>
              <a:ext uri="{FF2B5EF4-FFF2-40B4-BE49-F238E27FC236}">
                <a16:creationId xmlns:a16="http://schemas.microsoft.com/office/drawing/2014/main" id="{7F3F3CC2-0723-CBD8-971E-F64C14EC39D8}"/>
              </a:ext>
            </a:extLst>
          </p:cNvPr>
          <p:cNvSpPr txBox="1"/>
          <p:nvPr/>
        </p:nvSpPr>
        <p:spPr>
          <a:xfrm>
            <a:off x="1353312" y="918266"/>
            <a:ext cx="8558770" cy="923330"/>
          </a:xfrm>
          <a:prstGeom prst="rect">
            <a:avLst/>
          </a:prstGeom>
          <a:noFill/>
        </p:spPr>
        <p:txBody>
          <a:bodyPr wrap="square" rtlCol="0">
            <a:spAutoFit/>
          </a:bodyPr>
          <a:lstStyle/>
          <a:p>
            <a:pPr marL="0" marR="0">
              <a:buNone/>
            </a:pPr>
            <a:r>
              <a:rPr lang="en-US" sz="1800" b="1" kern="100">
                <a:effectLst/>
                <a:latin typeface="Arial" panose="020B0604020202020204" pitchFamily="34" charset="0"/>
                <a:ea typeface="Aptos" panose="020B0004020202020204" pitchFamily="34" charset="0"/>
              </a:rPr>
              <a:t>Market Size &amp; Timing</a:t>
            </a:r>
            <a:endParaRPr lang="en-US" sz="2000" kern="100">
              <a:effectLst/>
              <a:latin typeface="Arial" panose="020B0604020202020204" pitchFamily="34" charset="0"/>
              <a:ea typeface="Aptos" panose="020B0004020202020204" pitchFamily="34" charset="0"/>
            </a:endParaRPr>
          </a:p>
          <a:p>
            <a:pPr marL="0" marR="0">
              <a:buNone/>
            </a:pPr>
            <a:r>
              <a:rPr lang="en-US" sz="1800" b="1" kern="100">
                <a:effectLst/>
                <a:latin typeface="Arial" panose="020B0604020202020204" pitchFamily="34" charset="0"/>
                <a:ea typeface="Aptos" panose="020B0004020202020204" pitchFamily="34" charset="0"/>
              </a:rPr>
              <a:t>A Multi-Billion Dollar Market Opportunity Driven by Youth Culture and Experiential Marketing</a:t>
            </a:r>
            <a:endParaRPr lang="en-US" sz="2000" kern="100">
              <a:effectLst/>
              <a:latin typeface="Arial" panose="020B0604020202020204" pitchFamily="34" charset="0"/>
              <a:ea typeface="Aptos" panose="020B0004020202020204" pitchFamily="34" charset="0"/>
            </a:endParaRPr>
          </a:p>
        </p:txBody>
      </p:sp>
    </p:spTree>
    <p:extLst>
      <p:ext uri="{BB962C8B-B14F-4D97-AF65-F5344CB8AC3E}">
        <p14:creationId xmlns:p14="http://schemas.microsoft.com/office/powerpoint/2010/main" val="826586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5" name="TextBox 4">
            <a:extLst>
              <a:ext uri="{FF2B5EF4-FFF2-40B4-BE49-F238E27FC236}">
                <a16:creationId xmlns:a16="http://schemas.microsoft.com/office/drawing/2014/main" id="{44F8B432-B5E0-128C-CF80-5D5402BE3800}"/>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b="1" i="0" u="none" strike="noStrike" kern="1200" cap="none" spc="0" normalizeH="0" baseline="0" noProof="0" dirty="0">
                <a:ln>
                  <a:noFill/>
                </a:ln>
                <a:solidFill>
                  <a:srgbClr val="FFFFFF"/>
                </a:solidFill>
                <a:effectLst/>
                <a:uLnTx/>
                <a:uFillTx/>
                <a:latin typeface="+mj-lt"/>
                <a:ea typeface="+mj-ea"/>
                <a:cs typeface="+mj-cs"/>
              </a:rPr>
              <a:t>Market Opportunity</a:t>
            </a:r>
            <a:endParaRPr kumimoji="0" lang="en-US" b="0" i="0" u="none" strike="noStrike" kern="1200" cap="none" spc="0" normalizeH="0" baseline="0" noProof="0" dirty="0">
              <a:ln>
                <a:noFill/>
              </a:ln>
              <a:solidFill>
                <a:srgbClr val="FFFFFF"/>
              </a:solidFill>
              <a:effectLst/>
              <a:uLnTx/>
              <a:uFillTx/>
              <a:latin typeface="+mj-lt"/>
              <a:ea typeface="+mj-ea"/>
              <a:cs typeface="+mj-cs"/>
            </a:endParaRPr>
          </a:p>
          <a:p>
            <a:pPr marL="0" marR="0" lvl="0" indent="0" fontAlgn="auto">
              <a:lnSpc>
                <a:spcPct val="90000"/>
              </a:lnSpc>
              <a:spcBef>
                <a:spcPct val="0"/>
              </a:spcBef>
              <a:spcAft>
                <a:spcPts val="600"/>
              </a:spcAft>
              <a:buClrTx/>
              <a:buSzTx/>
              <a:tabLst/>
              <a:defRPr/>
            </a:pPr>
            <a:r>
              <a:rPr kumimoji="0" lang="en-US" b="1" i="0" u="none" strike="noStrike" kern="1200" cap="none" spc="0" normalizeH="0" baseline="0" noProof="0" dirty="0">
                <a:ln>
                  <a:noFill/>
                </a:ln>
                <a:solidFill>
                  <a:srgbClr val="FFFFFF"/>
                </a:solidFill>
                <a:effectLst/>
                <a:uLnTx/>
                <a:uFillTx/>
                <a:latin typeface="+mj-lt"/>
                <a:ea typeface="+mj-ea"/>
                <a:cs typeface="+mj-cs"/>
              </a:rPr>
              <a:t>The American Teen Scene Expo™ sits at the intersection of several rapidly growing industries:</a:t>
            </a:r>
          </a:p>
        </p:txBody>
      </p:sp>
      <p:sp>
        <p:nvSpPr>
          <p:cNvPr id="2" name="TextBox 1">
            <a:extLst>
              <a:ext uri="{FF2B5EF4-FFF2-40B4-BE49-F238E27FC236}">
                <a16:creationId xmlns:a16="http://schemas.microsoft.com/office/drawing/2014/main" id="{C1304021-A75F-0589-266A-B1766FD97FB8}"/>
              </a:ext>
            </a:extLst>
          </p:cNvPr>
          <p:cNvSpPr txBox="1"/>
          <p:nvPr/>
        </p:nvSpPr>
        <p:spPr>
          <a:xfrm>
            <a:off x="838200" y="2586789"/>
            <a:ext cx="10515600" cy="3590174"/>
          </a:xfrm>
          <a:prstGeom prst="rect">
            <a:avLst/>
          </a:prstGeom>
        </p:spPr>
        <p:txBody>
          <a:bodyPr vert="horz" lIns="91440" tIns="45720" rIns="91440" bIns="45720" rtlCol="0">
            <a:normAutofit fontScale="92500" lnSpcReduction="10000"/>
          </a:bodyPr>
          <a:lstStyle/>
          <a:p>
            <a:pPr marR="0">
              <a:lnSpc>
                <a:spcPct val="90000"/>
              </a:lnSpc>
              <a:spcAft>
                <a:spcPts val="600"/>
              </a:spcAft>
            </a:pPr>
            <a:r>
              <a:rPr lang="en-US" sz="1400" b="1" dirty="0">
                <a:effectLst/>
              </a:rPr>
              <a:t>Experiential Marketing</a:t>
            </a:r>
            <a:endParaRPr lang="en-US" sz="1400" dirty="0">
              <a:effectLst/>
            </a:endParaRPr>
          </a:p>
          <a:p>
            <a:pPr marR="0">
              <a:lnSpc>
                <a:spcPct val="90000"/>
              </a:lnSpc>
              <a:spcAft>
                <a:spcPts val="600"/>
              </a:spcAft>
            </a:pPr>
            <a:r>
              <a:rPr lang="en-US" sz="1400" dirty="0">
                <a:effectLst/>
              </a:rPr>
              <a:t>Global experiential marketing spending continues to accelerate as brands shift away from traditional advertising toward immersive consumer engagement.</a:t>
            </a:r>
          </a:p>
          <a:p>
            <a:pPr marR="0">
              <a:lnSpc>
                <a:spcPct val="90000"/>
              </a:lnSpc>
              <a:spcAft>
                <a:spcPts val="600"/>
              </a:spcAft>
            </a:pPr>
            <a:r>
              <a:rPr lang="en-US" sz="1400" b="1" dirty="0">
                <a:effectLst/>
              </a:rPr>
              <a:t>Youth Consumer Spending</a:t>
            </a:r>
            <a:endParaRPr lang="en-US" sz="1400" dirty="0">
              <a:effectLst/>
            </a:endParaRPr>
          </a:p>
          <a:p>
            <a:pPr marR="0">
              <a:lnSpc>
                <a:spcPct val="90000"/>
              </a:lnSpc>
              <a:spcAft>
                <a:spcPts val="600"/>
              </a:spcAft>
            </a:pPr>
            <a:r>
              <a:rPr lang="en-US" sz="1400" dirty="0">
                <a:effectLst/>
              </a:rPr>
              <a:t>Gen Z and emerging Gen Alpha influence hundreds of billions in direct and household purchasing decisions annually across:</a:t>
            </a:r>
          </a:p>
          <a:p>
            <a:pPr marL="285750" marR="0" lvl="0" indent="-171450">
              <a:lnSpc>
                <a:spcPct val="90000"/>
              </a:lnSpc>
              <a:spcAft>
                <a:spcPts val="600"/>
              </a:spcAft>
              <a:buSzPts val="1000"/>
              <a:buFont typeface="Wingdings" panose="05000000000000000000" pitchFamily="2" charset="2"/>
              <a:buChar char="§"/>
              <a:tabLst>
                <a:tab pos="457200" algn="l"/>
              </a:tabLst>
            </a:pPr>
            <a:r>
              <a:rPr lang="en-US" sz="1400" dirty="0">
                <a:effectLst/>
              </a:rPr>
              <a:t>Fashion</a:t>
            </a:r>
          </a:p>
          <a:p>
            <a:pPr marL="285750" marR="0" lvl="0" indent="-171450">
              <a:lnSpc>
                <a:spcPct val="90000"/>
              </a:lnSpc>
              <a:spcAft>
                <a:spcPts val="600"/>
              </a:spcAft>
              <a:buSzPts val="1000"/>
              <a:buFont typeface="Wingdings" panose="05000000000000000000" pitchFamily="2" charset="2"/>
              <a:buChar char="§"/>
              <a:tabLst>
                <a:tab pos="457200" algn="l"/>
              </a:tabLst>
            </a:pPr>
            <a:r>
              <a:rPr lang="en-US" sz="1400" dirty="0">
                <a:effectLst/>
              </a:rPr>
              <a:t>Beauty</a:t>
            </a:r>
          </a:p>
          <a:p>
            <a:pPr marL="285750" marR="0" lvl="0" indent="-171450">
              <a:lnSpc>
                <a:spcPct val="90000"/>
              </a:lnSpc>
              <a:spcAft>
                <a:spcPts val="600"/>
              </a:spcAft>
              <a:buSzPts val="1000"/>
              <a:buFont typeface="Wingdings" panose="05000000000000000000" pitchFamily="2" charset="2"/>
              <a:buChar char="§"/>
              <a:tabLst>
                <a:tab pos="457200" algn="l"/>
              </a:tabLst>
            </a:pPr>
            <a:r>
              <a:rPr lang="en-US" sz="1400" dirty="0">
                <a:effectLst/>
              </a:rPr>
              <a:t>Gaming</a:t>
            </a:r>
          </a:p>
          <a:p>
            <a:pPr marL="285750" marR="0" lvl="0" indent="-171450">
              <a:lnSpc>
                <a:spcPct val="90000"/>
              </a:lnSpc>
              <a:spcAft>
                <a:spcPts val="600"/>
              </a:spcAft>
              <a:buSzPts val="1000"/>
              <a:buFont typeface="Wingdings" panose="05000000000000000000" pitchFamily="2" charset="2"/>
              <a:buChar char="§"/>
              <a:tabLst>
                <a:tab pos="457200" algn="l"/>
              </a:tabLst>
            </a:pPr>
            <a:r>
              <a:rPr lang="en-US" sz="1400" dirty="0">
                <a:effectLst/>
              </a:rPr>
              <a:t>Technology</a:t>
            </a:r>
          </a:p>
          <a:p>
            <a:pPr marL="285750" marR="0" lvl="0" indent="-171450">
              <a:lnSpc>
                <a:spcPct val="90000"/>
              </a:lnSpc>
              <a:spcAft>
                <a:spcPts val="600"/>
              </a:spcAft>
              <a:buSzPts val="1000"/>
              <a:buFont typeface="Wingdings" panose="05000000000000000000" pitchFamily="2" charset="2"/>
              <a:buChar char="§"/>
              <a:tabLst>
                <a:tab pos="457200" algn="l"/>
              </a:tabLst>
            </a:pPr>
            <a:r>
              <a:rPr lang="en-US" sz="1400" dirty="0">
                <a:effectLst/>
              </a:rPr>
              <a:t>Food &amp; beverage</a:t>
            </a:r>
          </a:p>
          <a:p>
            <a:pPr marL="285750" marR="0" lvl="0" indent="-171450">
              <a:lnSpc>
                <a:spcPct val="90000"/>
              </a:lnSpc>
              <a:spcAft>
                <a:spcPts val="600"/>
              </a:spcAft>
              <a:buSzPts val="1000"/>
              <a:buFont typeface="Wingdings" panose="05000000000000000000" pitchFamily="2" charset="2"/>
              <a:buChar char="§"/>
              <a:tabLst>
                <a:tab pos="457200" algn="l"/>
              </a:tabLst>
            </a:pPr>
            <a:r>
              <a:rPr lang="en-US" sz="1400" dirty="0">
                <a:effectLst/>
              </a:rPr>
              <a:t>Entertainment</a:t>
            </a:r>
          </a:p>
          <a:p>
            <a:pPr marL="285750" marR="0" lvl="0" indent="-171450">
              <a:lnSpc>
                <a:spcPct val="90000"/>
              </a:lnSpc>
              <a:spcAft>
                <a:spcPts val="600"/>
              </a:spcAft>
              <a:buSzPts val="1000"/>
              <a:buFont typeface="Wingdings" panose="05000000000000000000" pitchFamily="2" charset="2"/>
              <a:buChar char="§"/>
              <a:tabLst>
                <a:tab pos="457200" algn="l"/>
              </a:tabLst>
            </a:pPr>
            <a:r>
              <a:rPr lang="en-US" sz="1400" dirty="0">
                <a:effectLst/>
              </a:rPr>
              <a:t>Sports</a:t>
            </a:r>
          </a:p>
          <a:p>
            <a:pPr marL="285750" marR="0" lvl="0" indent="-171450">
              <a:lnSpc>
                <a:spcPct val="90000"/>
              </a:lnSpc>
              <a:spcAft>
                <a:spcPts val="600"/>
              </a:spcAft>
              <a:buSzPts val="1000"/>
              <a:buFont typeface="Wingdings" panose="05000000000000000000" pitchFamily="2" charset="2"/>
              <a:buChar char="§"/>
              <a:tabLst>
                <a:tab pos="457200" algn="l"/>
              </a:tabLst>
            </a:pPr>
            <a:r>
              <a:rPr lang="en-US" sz="1400" dirty="0">
                <a:effectLst/>
              </a:rPr>
              <a:t>Lifestyle products</a:t>
            </a:r>
          </a:p>
          <a:p>
            <a:pPr marR="0">
              <a:lnSpc>
                <a:spcPct val="90000"/>
              </a:lnSpc>
              <a:spcAft>
                <a:spcPts val="600"/>
              </a:spcAft>
            </a:pPr>
            <a:r>
              <a:rPr lang="en-US" sz="1400" b="1" dirty="0">
                <a:effectLst/>
              </a:rPr>
              <a:t>Live Events &amp; Consumer Expos</a:t>
            </a:r>
            <a:endParaRPr lang="en-US" sz="1400" dirty="0">
              <a:effectLst/>
            </a:endParaRPr>
          </a:p>
          <a:p>
            <a:pPr marR="0">
              <a:lnSpc>
                <a:spcPct val="90000"/>
              </a:lnSpc>
              <a:spcAft>
                <a:spcPts val="600"/>
              </a:spcAft>
            </a:pPr>
            <a:r>
              <a:rPr lang="en-US" sz="1400" dirty="0">
                <a:effectLst/>
              </a:rPr>
              <a:t>Consumers increasingly prioritize experiences, events, festivals, and interactive environments over passive retail engagement.</a:t>
            </a:r>
          </a:p>
          <a:p>
            <a:pPr marL="0" marR="0" indent="-228600">
              <a:lnSpc>
                <a:spcPct val="90000"/>
              </a:lnSpc>
              <a:spcAft>
                <a:spcPts val="600"/>
              </a:spcAft>
              <a:buFont typeface="Arial" panose="020B0604020202020204" pitchFamily="34" charset="0"/>
              <a:buChar char="•"/>
            </a:pPr>
            <a:endParaRPr lang="en-US" sz="1000" dirty="0">
              <a:effectLst/>
            </a:endParaRPr>
          </a:p>
        </p:txBody>
      </p:sp>
      <p:sp>
        <p:nvSpPr>
          <p:cNvPr id="4" name="TextBox 3">
            <a:extLst>
              <a:ext uri="{FF2B5EF4-FFF2-40B4-BE49-F238E27FC236}">
                <a16:creationId xmlns:a16="http://schemas.microsoft.com/office/drawing/2014/main" id="{275FAA0C-E63C-C4FF-D210-D8D3AC28ABB7}"/>
              </a:ext>
            </a:extLst>
          </p:cNvPr>
          <p:cNvSpPr txBox="1"/>
          <p:nvPr/>
        </p:nvSpPr>
        <p:spPr>
          <a:xfrm>
            <a:off x="1133856" y="868680"/>
            <a:ext cx="7406640" cy="64008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371932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AE4ACCF-20CB-92C9-9D0D-30E5238A2F46}"/>
              </a:ext>
            </a:extLst>
          </p:cNvPr>
          <p:cNvPicPr>
            <a:picLocks noChangeAspect="1"/>
          </p:cNvPicPr>
          <p:nvPr/>
        </p:nvPicPr>
        <p:blipFill>
          <a:blip r:embed="rId2">
            <a:extLst>
              <a:ext uri="{28A0092B-C50C-407E-A947-70E740481C1C}">
                <a14:useLocalDpi xmlns:a14="http://schemas.microsoft.com/office/drawing/2010/main" val="0"/>
              </a:ext>
            </a:extLst>
          </a:blip>
          <a:srcRect l="4574" r="959" b="2"/>
          <a:stretch>
            <a:fillRect/>
          </a:stretch>
        </p:blipFill>
        <p:spPr>
          <a:xfrm>
            <a:off x="7" y="10"/>
            <a:ext cx="8122508" cy="5760720"/>
          </a:xfrm>
          <a:prstGeom prst="rect">
            <a:avLst/>
          </a:prstGeom>
        </p:spPr>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7A306C0-A8F6-EF95-B3FC-868994DF2782}"/>
              </a:ext>
            </a:extLst>
          </p:cNvPr>
          <p:cNvSpPr txBox="1"/>
          <p:nvPr/>
        </p:nvSpPr>
        <p:spPr>
          <a:xfrm>
            <a:off x="7531610" y="361950"/>
            <a:ext cx="3822189" cy="5815013"/>
          </a:xfrm>
          <a:prstGeom prst="rect">
            <a:avLst/>
          </a:prstGeom>
        </p:spPr>
        <p:txBody>
          <a:bodyPr vert="horz" lIns="91440" tIns="45720" rIns="91440" bIns="45720" rtlCol="0">
            <a:normAutofit fontScale="92500" lnSpcReduction="10000"/>
          </a:bodyPr>
          <a:lstStyle/>
          <a:p>
            <a:pPr>
              <a:lnSpc>
                <a:spcPct val="90000"/>
              </a:lnSpc>
              <a:spcAft>
                <a:spcPts val="600"/>
              </a:spcAft>
            </a:pPr>
            <a:r>
              <a:rPr lang="en-US" sz="1400" b="1" dirty="0"/>
              <a:t>Total Addressable Opportunity</a:t>
            </a:r>
          </a:p>
          <a:p>
            <a:pPr>
              <a:lnSpc>
                <a:spcPct val="90000"/>
              </a:lnSpc>
              <a:spcAft>
                <a:spcPts val="600"/>
              </a:spcAft>
            </a:pPr>
            <a:r>
              <a:rPr lang="en-US" sz="1400" b="1" dirty="0"/>
              <a:t>Potential Revenue Categories Include:</a:t>
            </a:r>
          </a:p>
          <a:p>
            <a:pPr marL="285750" indent="-228600">
              <a:lnSpc>
                <a:spcPct val="90000"/>
              </a:lnSpc>
              <a:spcAft>
                <a:spcPts val="600"/>
              </a:spcAft>
              <a:buFont typeface="Arial" panose="020B0604020202020204" pitchFamily="34" charset="0"/>
              <a:buChar char="•"/>
            </a:pPr>
            <a:r>
              <a:rPr lang="en-US" sz="1400" dirty="0"/>
              <a:t>Sponsorship sales</a:t>
            </a:r>
          </a:p>
          <a:p>
            <a:pPr marL="285750" indent="-228600">
              <a:lnSpc>
                <a:spcPct val="90000"/>
              </a:lnSpc>
              <a:spcAft>
                <a:spcPts val="600"/>
              </a:spcAft>
              <a:buFont typeface="Arial" panose="020B0604020202020204" pitchFamily="34" charset="0"/>
              <a:buChar char="•"/>
            </a:pPr>
            <a:r>
              <a:rPr lang="en-US" sz="1400" dirty="0"/>
              <a:t>Exhibitor booth sales</a:t>
            </a:r>
          </a:p>
          <a:p>
            <a:pPr marL="285750" indent="-228600">
              <a:lnSpc>
                <a:spcPct val="90000"/>
              </a:lnSpc>
              <a:spcAft>
                <a:spcPts val="600"/>
              </a:spcAft>
              <a:buFont typeface="Arial" panose="020B0604020202020204" pitchFamily="34" charset="0"/>
              <a:buChar char="•"/>
            </a:pPr>
            <a:r>
              <a:rPr lang="en-US" sz="1400" dirty="0"/>
              <a:t>Ticketing</a:t>
            </a:r>
          </a:p>
          <a:p>
            <a:pPr marL="285750" indent="-228600">
              <a:lnSpc>
                <a:spcPct val="90000"/>
              </a:lnSpc>
              <a:spcAft>
                <a:spcPts val="600"/>
              </a:spcAft>
              <a:buFont typeface="Arial" panose="020B0604020202020204" pitchFamily="34" charset="0"/>
              <a:buChar char="•"/>
            </a:pPr>
            <a:r>
              <a:rPr lang="en-US" sz="1400" dirty="0"/>
              <a:t>VIP experiences</a:t>
            </a:r>
          </a:p>
          <a:p>
            <a:pPr marL="285750" indent="-228600">
              <a:lnSpc>
                <a:spcPct val="90000"/>
              </a:lnSpc>
              <a:spcAft>
                <a:spcPts val="600"/>
              </a:spcAft>
              <a:buFont typeface="Arial" panose="020B0604020202020204" pitchFamily="34" charset="0"/>
              <a:buChar char="•"/>
            </a:pPr>
            <a:r>
              <a:rPr lang="en-US" sz="1400" dirty="0"/>
              <a:t>Brand activations</a:t>
            </a:r>
          </a:p>
          <a:p>
            <a:pPr marL="285750" indent="-228600">
              <a:lnSpc>
                <a:spcPct val="90000"/>
              </a:lnSpc>
              <a:spcAft>
                <a:spcPts val="600"/>
              </a:spcAft>
              <a:buFont typeface="Arial" panose="020B0604020202020204" pitchFamily="34" charset="0"/>
              <a:buChar char="•"/>
            </a:pPr>
            <a:r>
              <a:rPr lang="en-US" sz="1400" dirty="0"/>
              <a:t>Influencer partnerships</a:t>
            </a:r>
          </a:p>
          <a:p>
            <a:pPr marL="285750" indent="-228600">
              <a:lnSpc>
                <a:spcPct val="90000"/>
              </a:lnSpc>
              <a:spcAft>
                <a:spcPts val="600"/>
              </a:spcAft>
              <a:buFont typeface="Arial" panose="020B0604020202020204" pitchFamily="34" charset="0"/>
              <a:buChar char="•"/>
            </a:pPr>
            <a:r>
              <a:rPr lang="en-US" sz="1400" dirty="0"/>
              <a:t>Merchandise</a:t>
            </a:r>
          </a:p>
          <a:p>
            <a:pPr marL="285750" indent="-228600">
              <a:lnSpc>
                <a:spcPct val="90000"/>
              </a:lnSpc>
              <a:spcAft>
                <a:spcPts val="600"/>
              </a:spcAft>
              <a:buFont typeface="Arial" panose="020B0604020202020204" pitchFamily="34" charset="0"/>
              <a:buChar char="•"/>
            </a:pPr>
            <a:r>
              <a:rPr lang="en-US" sz="1400" dirty="0"/>
              <a:t>Licensing</a:t>
            </a:r>
          </a:p>
          <a:p>
            <a:pPr marL="285750" indent="-228600">
              <a:lnSpc>
                <a:spcPct val="90000"/>
              </a:lnSpc>
              <a:spcAft>
                <a:spcPts val="600"/>
              </a:spcAft>
              <a:buFont typeface="Arial" panose="020B0604020202020204" pitchFamily="34" charset="0"/>
              <a:buChar char="•"/>
            </a:pPr>
            <a:r>
              <a:rPr lang="en-US" sz="1400" dirty="0"/>
              <a:t>Digital media extensions</a:t>
            </a:r>
          </a:p>
          <a:p>
            <a:pPr marL="285750" indent="-228600">
              <a:lnSpc>
                <a:spcPct val="90000"/>
              </a:lnSpc>
              <a:spcAft>
                <a:spcPts val="600"/>
              </a:spcAft>
              <a:buFont typeface="Arial" panose="020B0604020202020204" pitchFamily="34" charset="0"/>
              <a:buChar char="•"/>
            </a:pPr>
            <a:r>
              <a:rPr lang="en-US" sz="1400" dirty="0"/>
              <a:t>Streaming/content rights</a:t>
            </a:r>
          </a:p>
          <a:p>
            <a:pPr marL="285750" indent="-228600">
              <a:lnSpc>
                <a:spcPct val="90000"/>
              </a:lnSpc>
              <a:spcAft>
                <a:spcPts val="600"/>
              </a:spcAft>
              <a:buFont typeface="Arial" panose="020B0604020202020204" pitchFamily="34" charset="0"/>
              <a:buChar char="•"/>
            </a:pPr>
            <a:r>
              <a:rPr lang="en-US" sz="1400" dirty="0"/>
              <a:t>National tour expansion</a:t>
            </a:r>
          </a:p>
          <a:p>
            <a:pPr marL="57150">
              <a:lnSpc>
                <a:spcPct val="90000"/>
              </a:lnSpc>
              <a:spcAft>
                <a:spcPts val="600"/>
              </a:spcAft>
            </a:pPr>
            <a:r>
              <a:rPr lang="en-US" sz="1400" b="1" dirty="0"/>
              <a:t>The opportunity is larger than a single event.</a:t>
            </a:r>
          </a:p>
          <a:p>
            <a:pPr marL="57150" algn="just">
              <a:lnSpc>
                <a:spcPct val="90000"/>
              </a:lnSpc>
              <a:spcAft>
                <a:spcPts val="600"/>
              </a:spcAft>
            </a:pPr>
            <a:r>
              <a:rPr lang="en-US" sz="1400" dirty="0"/>
              <a:t>American Teen Scene Expo™ is designed as a scalable youth engagement platform capable of evolving into:</a:t>
            </a:r>
          </a:p>
          <a:p>
            <a:pPr marL="342900" indent="-285750">
              <a:lnSpc>
                <a:spcPct val="90000"/>
              </a:lnSpc>
              <a:spcAft>
                <a:spcPts val="600"/>
              </a:spcAft>
              <a:buFont typeface="Wingdings" panose="05000000000000000000" pitchFamily="2" charset="2"/>
              <a:buChar char="§"/>
            </a:pPr>
            <a:r>
              <a:rPr lang="en-US" sz="1400" dirty="0"/>
              <a:t>A multi-city national event series (5 events years 1, 2, 3 / 10 events years 4, 5, 6,7, 8….)</a:t>
            </a:r>
          </a:p>
          <a:p>
            <a:pPr marL="342900" indent="-285750">
              <a:lnSpc>
                <a:spcPct val="90000"/>
              </a:lnSpc>
              <a:spcAft>
                <a:spcPts val="600"/>
              </a:spcAft>
              <a:buFont typeface="Wingdings" panose="05000000000000000000" pitchFamily="2" charset="2"/>
              <a:buChar char="§"/>
            </a:pPr>
            <a:r>
              <a:rPr lang="en-US" sz="1400" dirty="0"/>
              <a:t>International event series</a:t>
            </a:r>
          </a:p>
          <a:p>
            <a:pPr marL="342900" indent="-285750">
              <a:lnSpc>
                <a:spcPct val="90000"/>
              </a:lnSpc>
              <a:spcAft>
                <a:spcPts val="600"/>
              </a:spcAft>
              <a:buFont typeface="Wingdings" panose="05000000000000000000" pitchFamily="2" charset="2"/>
              <a:buChar char="§"/>
            </a:pPr>
            <a:r>
              <a:rPr lang="en-US" sz="1400" dirty="0"/>
              <a:t>A media property</a:t>
            </a:r>
          </a:p>
          <a:p>
            <a:pPr marL="342900" indent="-285750">
              <a:lnSpc>
                <a:spcPct val="90000"/>
              </a:lnSpc>
              <a:spcAft>
                <a:spcPts val="600"/>
              </a:spcAft>
              <a:buFont typeface="Wingdings" panose="05000000000000000000" pitchFamily="2" charset="2"/>
              <a:buChar char="§"/>
            </a:pPr>
            <a:r>
              <a:rPr lang="en-US" sz="1400" dirty="0"/>
              <a:t>A sponsorship ecosystem</a:t>
            </a:r>
          </a:p>
          <a:p>
            <a:pPr marL="342900" indent="-285750">
              <a:lnSpc>
                <a:spcPct val="90000"/>
              </a:lnSpc>
              <a:spcAft>
                <a:spcPts val="600"/>
              </a:spcAft>
              <a:buFont typeface="Wingdings" panose="05000000000000000000" pitchFamily="2" charset="2"/>
              <a:buChar char="§"/>
            </a:pPr>
            <a:r>
              <a:rPr lang="en-US" sz="1400" dirty="0"/>
              <a:t>A youth culture brand</a:t>
            </a:r>
          </a:p>
          <a:p>
            <a:pPr marL="342900" indent="-285750">
              <a:lnSpc>
                <a:spcPct val="90000"/>
              </a:lnSpc>
              <a:spcAft>
                <a:spcPts val="600"/>
              </a:spcAft>
              <a:buFont typeface="Wingdings" panose="05000000000000000000" pitchFamily="2" charset="2"/>
              <a:buChar char="§"/>
            </a:pPr>
            <a:r>
              <a:rPr lang="en-US" sz="1400" dirty="0"/>
              <a:t>A year-round consumer engagement platform</a:t>
            </a:r>
          </a:p>
          <a:p>
            <a:pPr marL="57150">
              <a:lnSpc>
                <a:spcPct val="90000"/>
              </a:lnSpc>
              <a:spcAft>
                <a:spcPts val="600"/>
              </a:spcAft>
            </a:pPr>
            <a:endParaRPr lang="en-US" sz="1400" dirty="0"/>
          </a:p>
        </p:txBody>
      </p:sp>
    </p:spTree>
    <p:extLst>
      <p:ext uri="{BB962C8B-B14F-4D97-AF65-F5344CB8AC3E}">
        <p14:creationId xmlns:p14="http://schemas.microsoft.com/office/powerpoint/2010/main" val="3930602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35AA5E7D-7F98-92FC-737A-1E7912B65132}"/>
              </a:ext>
            </a:extLst>
          </p:cNvPr>
          <p:cNvSpPr txBox="1"/>
          <p:nvPr/>
        </p:nvSpPr>
        <p:spPr>
          <a:xfrm>
            <a:off x="804672" y="802955"/>
            <a:ext cx="4977976" cy="1454051"/>
          </a:xfrm>
          <a:prstGeom prst="rect">
            <a:avLst/>
          </a:prstGeom>
        </p:spPr>
        <p:txBody>
          <a:bodyPr vert="horz" lIns="91440" tIns="45720" rIns="91440" bIns="45720" rtlCol="0" anchor="ctr">
            <a:normAutofit/>
          </a:bodyPr>
          <a:lstStyle/>
          <a:p>
            <a:pPr marL="0" marR="0">
              <a:lnSpc>
                <a:spcPct val="90000"/>
              </a:lnSpc>
              <a:spcBef>
                <a:spcPct val="0"/>
              </a:spcBef>
              <a:spcAft>
                <a:spcPts val="600"/>
              </a:spcAft>
            </a:pPr>
            <a:r>
              <a:rPr lang="en-US" sz="2000" b="1" kern="1200">
                <a:solidFill>
                  <a:schemeClr val="tx2"/>
                </a:solidFill>
                <a:effectLst/>
                <a:latin typeface="+mj-lt"/>
                <a:ea typeface="+mj-ea"/>
                <a:cs typeface="+mj-cs"/>
              </a:rPr>
              <a:t>Product / Solution Overview</a:t>
            </a:r>
            <a:endParaRPr lang="en-US" sz="2000" kern="1200">
              <a:solidFill>
                <a:schemeClr val="tx2"/>
              </a:solidFill>
              <a:effectLst/>
              <a:latin typeface="+mj-lt"/>
              <a:ea typeface="+mj-ea"/>
              <a:cs typeface="+mj-cs"/>
            </a:endParaRPr>
          </a:p>
          <a:p>
            <a:pPr marL="0" marR="0">
              <a:lnSpc>
                <a:spcPct val="90000"/>
              </a:lnSpc>
              <a:spcBef>
                <a:spcPct val="0"/>
              </a:spcBef>
              <a:spcAft>
                <a:spcPts val="600"/>
              </a:spcAft>
            </a:pPr>
            <a:r>
              <a:rPr lang="en-US" sz="2000" b="1" kern="1200">
                <a:solidFill>
                  <a:schemeClr val="tx2"/>
                </a:solidFill>
                <a:effectLst/>
                <a:latin typeface="+mj-lt"/>
                <a:ea typeface="+mj-ea"/>
                <a:cs typeface="+mj-cs"/>
              </a:rPr>
              <a:t>The American Teen Scene Expo™</a:t>
            </a:r>
            <a:endParaRPr lang="en-US" sz="2000" kern="1200">
              <a:solidFill>
                <a:schemeClr val="tx2"/>
              </a:solidFill>
              <a:effectLst/>
              <a:latin typeface="+mj-lt"/>
              <a:ea typeface="+mj-ea"/>
              <a:cs typeface="+mj-cs"/>
            </a:endParaRPr>
          </a:p>
          <a:p>
            <a:pPr marL="0" marR="0">
              <a:lnSpc>
                <a:spcPct val="90000"/>
              </a:lnSpc>
              <a:spcBef>
                <a:spcPct val="0"/>
              </a:spcBef>
              <a:spcAft>
                <a:spcPts val="600"/>
              </a:spcAft>
            </a:pPr>
            <a:r>
              <a:rPr lang="en-US" sz="2000" b="1" kern="1200">
                <a:solidFill>
                  <a:schemeClr val="tx2"/>
                </a:solidFill>
                <a:effectLst/>
                <a:latin typeface="+mj-lt"/>
                <a:ea typeface="+mj-ea"/>
                <a:cs typeface="+mj-cs"/>
              </a:rPr>
              <a:t>A National Experiential Platform Connecting Brands Directly with the Next Generation</a:t>
            </a:r>
            <a:endParaRPr lang="en-US" sz="2000" kern="1200">
              <a:solidFill>
                <a:schemeClr val="tx2"/>
              </a:solidFill>
              <a:effectLst/>
              <a:latin typeface="+mj-lt"/>
              <a:ea typeface="+mj-ea"/>
              <a:cs typeface="+mj-cs"/>
            </a:endParaRPr>
          </a:p>
        </p:txBody>
      </p:sp>
      <p:sp>
        <p:nvSpPr>
          <p:cNvPr id="3" name="TextBox 2">
            <a:extLst>
              <a:ext uri="{FF2B5EF4-FFF2-40B4-BE49-F238E27FC236}">
                <a16:creationId xmlns:a16="http://schemas.microsoft.com/office/drawing/2014/main" id="{F7263655-4634-464E-F9E2-A2084818BF15}"/>
              </a:ext>
            </a:extLst>
          </p:cNvPr>
          <p:cNvSpPr txBox="1"/>
          <p:nvPr/>
        </p:nvSpPr>
        <p:spPr>
          <a:xfrm>
            <a:off x="804672" y="2421682"/>
            <a:ext cx="4977578" cy="3639289"/>
          </a:xfrm>
          <a:prstGeom prst="rect">
            <a:avLst/>
          </a:prstGeom>
        </p:spPr>
        <p:txBody>
          <a:bodyPr vert="horz" lIns="91440" tIns="45720" rIns="91440" bIns="45720" rtlCol="0" anchor="ctr">
            <a:normAutofit/>
          </a:bodyPr>
          <a:lstStyle/>
          <a:p>
            <a:pPr>
              <a:lnSpc>
                <a:spcPct val="90000"/>
              </a:lnSpc>
              <a:spcAft>
                <a:spcPts val="600"/>
              </a:spcAft>
            </a:pPr>
            <a:r>
              <a:rPr lang="en-US" sz="1400" dirty="0">
                <a:solidFill>
                  <a:schemeClr val="tx2"/>
                </a:solidFill>
              </a:rPr>
              <a:t>What We’re Building</a:t>
            </a:r>
          </a:p>
          <a:p>
            <a:pPr>
              <a:lnSpc>
                <a:spcPct val="90000"/>
              </a:lnSpc>
              <a:spcAft>
                <a:spcPts val="600"/>
              </a:spcAft>
            </a:pPr>
            <a:r>
              <a:rPr lang="en-US" sz="1400" dirty="0">
                <a:solidFill>
                  <a:schemeClr val="tx2"/>
                </a:solidFill>
              </a:rPr>
              <a:t>American Teen Scene Expo™ is a large-scale live consumer event platform designed specifically for teen and youth culture engagement.</a:t>
            </a:r>
          </a:p>
          <a:p>
            <a:pPr indent="-228600">
              <a:lnSpc>
                <a:spcPct val="90000"/>
              </a:lnSpc>
              <a:spcAft>
                <a:spcPts val="600"/>
              </a:spcAft>
              <a:buFont typeface="Arial" panose="020B0604020202020204" pitchFamily="34" charset="0"/>
              <a:buChar char="•"/>
            </a:pPr>
            <a:r>
              <a:rPr lang="en-US" sz="1400" dirty="0">
                <a:solidFill>
                  <a:schemeClr val="tx2"/>
                </a:solidFill>
              </a:rPr>
              <a:t>The expo combines:</a:t>
            </a:r>
          </a:p>
          <a:p>
            <a:pPr marL="285750" indent="-228600">
              <a:lnSpc>
                <a:spcPct val="90000"/>
              </a:lnSpc>
              <a:spcAft>
                <a:spcPts val="600"/>
              </a:spcAft>
              <a:buFont typeface="Arial" panose="020B0604020202020204" pitchFamily="34" charset="0"/>
              <a:buChar char="•"/>
            </a:pPr>
            <a:r>
              <a:rPr lang="en-US" sz="1400" dirty="0">
                <a:solidFill>
                  <a:schemeClr val="tx2"/>
                </a:solidFill>
              </a:rPr>
              <a:t>Interactive brand activations</a:t>
            </a:r>
          </a:p>
          <a:p>
            <a:pPr marL="285750" indent="-228600">
              <a:lnSpc>
                <a:spcPct val="90000"/>
              </a:lnSpc>
              <a:spcAft>
                <a:spcPts val="600"/>
              </a:spcAft>
              <a:buFont typeface="Arial" panose="020B0604020202020204" pitchFamily="34" charset="0"/>
              <a:buChar char="•"/>
            </a:pPr>
            <a:r>
              <a:rPr lang="en-US" sz="1400" dirty="0">
                <a:solidFill>
                  <a:schemeClr val="tx2"/>
                </a:solidFill>
              </a:rPr>
              <a:t>Entertainment experiences</a:t>
            </a:r>
          </a:p>
          <a:p>
            <a:pPr marL="285750" indent="-228600">
              <a:lnSpc>
                <a:spcPct val="90000"/>
              </a:lnSpc>
              <a:spcAft>
                <a:spcPts val="600"/>
              </a:spcAft>
              <a:buFont typeface="Arial" panose="020B0604020202020204" pitchFamily="34" charset="0"/>
              <a:buChar char="•"/>
            </a:pPr>
            <a:r>
              <a:rPr lang="en-US" sz="1400" dirty="0">
                <a:solidFill>
                  <a:schemeClr val="tx2"/>
                </a:solidFill>
              </a:rPr>
              <a:t>Gaming &amp; technology</a:t>
            </a:r>
          </a:p>
          <a:p>
            <a:pPr marL="285750" indent="-228600">
              <a:lnSpc>
                <a:spcPct val="90000"/>
              </a:lnSpc>
              <a:spcAft>
                <a:spcPts val="600"/>
              </a:spcAft>
              <a:buFont typeface="Arial" panose="020B0604020202020204" pitchFamily="34" charset="0"/>
              <a:buChar char="•"/>
            </a:pPr>
            <a:r>
              <a:rPr lang="en-US" sz="1400" dirty="0">
                <a:solidFill>
                  <a:schemeClr val="tx2"/>
                </a:solidFill>
              </a:rPr>
              <a:t>Fashion &amp; beauty</a:t>
            </a:r>
          </a:p>
          <a:p>
            <a:pPr marL="285750" indent="-228600">
              <a:lnSpc>
                <a:spcPct val="90000"/>
              </a:lnSpc>
              <a:spcAft>
                <a:spcPts val="600"/>
              </a:spcAft>
              <a:buFont typeface="Arial" panose="020B0604020202020204" pitchFamily="34" charset="0"/>
              <a:buChar char="•"/>
            </a:pPr>
            <a:r>
              <a:rPr lang="en-US" sz="1400" dirty="0">
                <a:solidFill>
                  <a:schemeClr val="tx2"/>
                </a:solidFill>
              </a:rPr>
              <a:t>Music &amp; creators</a:t>
            </a:r>
          </a:p>
          <a:p>
            <a:pPr marL="285750" indent="-228600">
              <a:lnSpc>
                <a:spcPct val="90000"/>
              </a:lnSpc>
              <a:spcAft>
                <a:spcPts val="600"/>
              </a:spcAft>
              <a:buFont typeface="Arial" panose="020B0604020202020204" pitchFamily="34" charset="0"/>
              <a:buChar char="•"/>
            </a:pPr>
            <a:r>
              <a:rPr lang="en-US" sz="1400" dirty="0">
                <a:solidFill>
                  <a:schemeClr val="tx2"/>
                </a:solidFill>
              </a:rPr>
              <a:t>Sports &amp; lifestyle</a:t>
            </a:r>
          </a:p>
          <a:p>
            <a:pPr marL="285750" indent="-228600">
              <a:lnSpc>
                <a:spcPct val="90000"/>
              </a:lnSpc>
              <a:spcAft>
                <a:spcPts val="600"/>
              </a:spcAft>
              <a:buFont typeface="Arial" panose="020B0604020202020204" pitchFamily="34" charset="0"/>
              <a:buChar char="•"/>
            </a:pPr>
            <a:r>
              <a:rPr lang="en-US" sz="1400" dirty="0">
                <a:solidFill>
                  <a:schemeClr val="tx2"/>
                </a:solidFill>
              </a:rPr>
              <a:t>Education &amp; career pathways</a:t>
            </a:r>
          </a:p>
          <a:p>
            <a:pPr indent="-228600">
              <a:lnSpc>
                <a:spcPct val="90000"/>
              </a:lnSpc>
              <a:spcAft>
                <a:spcPts val="600"/>
              </a:spcAft>
              <a:buFont typeface="Arial" panose="020B0604020202020204" pitchFamily="34" charset="0"/>
              <a:buChar char="•"/>
            </a:pPr>
            <a:r>
              <a:rPr lang="en-US" sz="1400" dirty="0">
                <a:solidFill>
                  <a:schemeClr val="tx2"/>
                </a:solidFill>
              </a:rPr>
              <a:t>Social-content environments</a:t>
            </a:r>
          </a:p>
          <a:p>
            <a:pPr>
              <a:lnSpc>
                <a:spcPct val="90000"/>
              </a:lnSpc>
              <a:spcAft>
                <a:spcPts val="600"/>
              </a:spcAft>
            </a:pPr>
            <a:r>
              <a:rPr lang="en-US" sz="1400" dirty="0">
                <a:solidFill>
                  <a:schemeClr val="tx2"/>
                </a:solidFill>
              </a:rPr>
              <a:t>Into one immersive, high-energy destination experience.</a:t>
            </a: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Megaphone">
            <a:extLst>
              <a:ext uri="{FF2B5EF4-FFF2-40B4-BE49-F238E27FC236}">
                <a16:creationId xmlns:a16="http://schemas.microsoft.com/office/drawing/2014/main" id="{9554187A-68E2-2E94-8C8E-985A4BFB1DB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1049261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6ADAEF-DC23-3CE6-6F55-54B1877B7B0C}"/>
              </a:ext>
            </a:extLst>
          </p:cNvPr>
          <p:cNvSpPr txBox="1"/>
          <p:nvPr/>
        </p:nvSpPr>
        <p:spPr>
          <a:xfrm>
            <a:off x="794657" y="315686"/>
            <a:ext cx="4510990" cy="5632311"/>
          </a:xfrm>
          <a:prstGeom prst="rect">
            <a:avLst/>
          </a:prstGeom>
          <a:noFill/>
        </p:spPr>
        <p:txBody>
          <a:bodyPr wrap="square" rtlCol="0">
            <a:spAutoFit/>
          </a:bodyPr>
          <a:lstStyle/>
          <a:p>
            <a:r>
              <a:rPr lang="en-US" b="1" dirty="0"/>
              <a:t>How It Works</a:t>
            </a:r>
          </a:p>
          <a:p>
            <a:r>
              <a:rPr lang="en-US" dirty="0"/>
              <a:t>Brands + Experiences + Community Brands</a:t>
            </a:r>
          </a:p>
          <a:p>
            <a:r>
              <a:rPr lang="en-US" b="1" dirty="0"/>
              <a:t>Participate through:</a:t>
            </a:r>
          </a:p>
          <a:p>
            <a:pPr marL="285750" indent="-285750">
              <a:buFont typeface="Wingdings" panose="05000000000000000000" pitchFamily="2" charset="2"/>
              <a:buChar char="§"/>
            </a:pPr>
            <a:r>
              <a:rPr lang="en-US" dirty="0"/>
              <a:t>Experiential booths</a:t>
            </a:r>
          </a:p>
          <a:p>
            <a:pPr marL="285750" indent="-285750">
              <a:buFont typeface="Wingdings" panose="05000000000000000000" pitchFamily="2" charset="2"/>
              <a:buChar char="§"/>
            </a:pPr>
            <a:r>
              <a:rPr lang="en-US" dirty="0"/>
              <a:t>Product launches</a:t>
            </a:r>
          </a:p>
          <a:p>
            <a:pPr marL="285750" indent="-285750">
              <a:buFont typeface="Wingdings" panose="05000000000000000000" pitchFamily="2" charset="2"/>
              <a:buChar char="§"/>
            </a:pPr>
            <a:r>
              <a:rPr lang="en-US" dirty="0"/>
              <a:t>Sampling</a:t>
            </a:r>
          </a:p>
          <a:p>
            <a:pPr marL="285750" indent="-285750">
              <a:buFont typeface="Wingdings" panose="05000000000000000000" pitchFamily="2" charset="2"/>
              <a:buChar char="§"/>
            </a:pPr>
            <a:r>
              <a:rPr lang="en-US" dirty="0"/>
              <a:t>Sponsorships</a:t>
            </a:r>
          </a:p>
          <a:p>
            <a:pPr marL="285750" indent="-285750">
              <a:buFont typeface="Wingdings" panose="05000000000000000000" pitchFamily="2" charset="2"/>
              <a:buChar char="§"/>
            </a:pPr>
            <a:r>
              <a:rPr lang="en-US" dirty="0"/>
              <a:t>Creator collaborations</a:t>
            </a:r>
          </a:p>
          <a:p>
            <a:pPr marL="285750" indent="-285750">
              <a:buFont typeface="Wingdings" panose="05000000000000000000" pitchFamily="2" charset="2"/>
              <a:buChar char="§"/>
            </a:pPr>
            <a:r>
              <a:rPr lang="en-US" dirty="0"/>
              <a:t>Live demonstrations</a:t>
            </a:r>
          </a:p>
          <a:p>
            <a:pPr marL="285750" indent="-285750">
              <a:buFont typeface="Wingdings" panose="05000000000000000000" pitchFamily="2" charset="2"/>
              <a:buChar char="§"/>
            </a:pPr>
            <a:r>
              <a:rPr lang="en-US" dirty="0"/>
              <a:t>Social activations</a:t>
            </a:r>
          </a:p>
          <a:p>
            <a:pPr marL="285750" indent="-285750">
              <a:buFont typeface="Wingdings" panose="05000000000000000000" pitchFamily="2" charset="2"/>
              <a:buChar char="§"/>
            </a:pPr>
            <a:r>
              <a:rPr lang="en-US" dirty="0"/>
              <a:t>Attendees</a:t>
            </a:r>
          </a:p>
          <a:p>
            <a:r>
              <a:rPr lang="en-US" b="1" dirty="0"/>
              <a:t>Experience:</a:t>
            </a:r>
          </a:p>
          <a:p>
            <a:pPr marL="285750" indent="-285750">
              <a:buFont typeface="Wingdings" panose="05000000000000000000" pitchFamily="2" charset="2"/>
              <a:buChar char="§"/>
            </a:pPr>
            <a:r>
              <a:rPr lang="en-US" dirty="0"/>
              <a:t>Hands-on discovery</a:t>
            </a:r>
          </a:p>
          <a:p>
            <a:pPr marL="285750" indent="-285750">
              <a:buFont typeface="Wingdings" panose="05000000000000000000" pitchFamily="2" charset="2"/>
              <a:buChar char="§"/>
            </a:pPr>
            <a:r>
              <a:rPr lang="en-US" dirty="0"/>
              <a:t>Entertainment</a:t>
            </a:r>
          </a:p>
          <a:p>
            <a:pPr marL="285750" indent="-285750">
              <a:buFont typeface="Wingdings" panose="05000000000000000000" pitchFamily="2" charset="2"/>
              <a:buChar char="§"/>
            </a:pPr>
            <a:r>
              <a:rPr lang="en-US" dirty="0"/>
              <a:t>Influencer interaction</a:t>
            </a:r>
          </a:p>
          <a:p>
            <a:pPr marL="285750" indent="-285750">
              <a:buFont typeface="Wingdings" panose="05000000000000000000" pitchFamily="2" charset="2"/>
              <a:buChar char="§"/>
            </a:pPr>
            <a:r>
              <a:rPr lang="en-US" dirty="0"/>
              <a:t>Interactive competitions</a:t>
            </a:r>
          </a:p>
          <a:p>
            <a:pPr marL="285750" indent="-285750">
              <a:buFont typeface="Wingdings" panose="05000000000000000000" pitchFamily="2" charset="2"/>
              <a:buChar char="§"/>
            </a:pPr>
            <a:r>
              <a:rPr lang="en-US" dirty="0"/>
              <a:t>Product testing</a:t>
            </a:r>
          </a:p>
          <a:p>
            <a:pPr marL="285750" indent="-285750">
              <a:buFont typeface="Wingdings" panose="05000000000000000000" pitchFamily="2" charset="2"/>
              <a:buChar char="§"/>
            </a:pPr>
            <a:r>
              <a:rPr lang="en-US" dirty="0"/>
              <a:t>Live performances</a:t>
            </a:r>
          </a:p>
          <a:p>
            <a:pPr marL="285750" indent="-285750">
              <a:buFont typeface="Wingdings" panose="05000000000000000000" pitchFamily="2" charset="2"/>
              <a:buChar char="§"/>
            </a:pPr>
            <a:r>
              <a:rPr lang="en-US" dirty="0"/>
              <a:t>Community engagement</a:t>
            </a:r>
          </a:p>
          <a:p>
            <a:endParaRPr lang="en-US" dirty="0"/>
          </a:p>
        </p:txBody>
      </p:sp>
      <p:sp>
        <p:nvSpPr>
          <p:cNvPr id="3" name="TextBox 2">
            <a:extLst>
              <a:ext uri="{FF2B5EF4-FFF2-40B4-BE49-F238E27FC236}">
                <a16:creationId xmlns:a16="http://schemas.microsoft.com/office/drawing/2014/main" id="{B37B6F06-8296-B919-CEC4-4DBBC3A2F5BD}"/>
              </a:ext>
            </a:extLst>
          </p:cNvPr>
          <p:cNvSpPr txBox="1"/>
          <p:nvPr/>
        </p:nvSpPr>
        <p:spPr>
          <a:xfrm>
            <a:off x="5784112" y="276447"/>
            <a:ext cx="5667153" cy="5078313"/>
          </a:xfrm>
          <a:prstGeom prst="rect">
            <a:avLst/>
          </a:prstGeom>
          <a:noFill/>
        </p:spPr>
        <p:txBody>
          <a:bodyPr wrap="square" rtlCol="0">
            <a:spAutoFit/>
          </a:bodyPr>
          <a:lstStyle/>
          <a:p>
            <a:r>
              <a:rPr lang="en-US" b="1" dirty="0"/>
              <a:t>Digital Amplification</a:t>
            </a:r>
          </a:p>
          <a:p>
            <a:r>
              <a:rPr lang="en-US" b="1" dirty="0"/>
              <a:t>The event is designed to generate:</a:t>
            </a:r>
          </a:p>
          <a:p>
            <a:pPr marL="285750" indent="-285750">
              <a:buFont typeface="Wingdings" panose="05000000000000000000" pitchFamily="2" charset="2"/>
              <a:buChar char="§"/>
            </a:pPr>
            <a:r>
              <a:rPr lang="en-US" dirty="0"/>
              <a:t>Social sharing</a:t>
            </a:r>
          </a:p>
          <a:p>
            <a:pPr marL="285750" indent="-285750">
              <a:buFont typeface="Wingdings" panose="05000000000000000000" pitchFamily="2" charset="2"/>
              <a:buChar char="§"/>
            </a:pPr>
            <a:r>
              <a:rPr lang="en-US" dirty="0"/>
              <a:t>Influencer content</a:t>
            </a:r>
          </a:p>
          <a:p>
            <a:pPr marL="285750" indent="-285750">
              <a:buFont typeface="Wingdings" panose="05000000000000000000" pitchFamily="2" charset="2"/>
              <a:buChar char="§"/>
            </a:pPr>
            <a:r>
              <a:rPr lang="en-US" dirty="0"/>
              <a:t>User-generated media</a:t>
            </a:r>
          </a:p>
          <a:p>
            <a:pPr marL="285750" indent="-285750">
              <a:buFont typeface="Wingdings" panose="05000000000000000000" pitchFamily="2" charset="2"/>
              <a:buChar char="§"/>
            </a:pPr>
            <a:r>
              <a:rPr lang="en-US" dirty="0"/>
              <a:t>Brand engagement data</a:t>
            </a:r>
          </a:p>
          <a:p>
            <a:pPr marL="285750" indent="-285750">
              <a:buFont typeface="Wingdings" panose="05000000000000000000" pitchFamily="2" charset="2"/>
              <a:buChar char="§"/>
            </a:pPr>
            <a:r>
              <a:rPr lang="en-US" dirty="0"/>
              <a:t>First-party consumer relationships</a:t>
            </a:r>
          </a:p>
          <a:p>
            <a:endParaRPr lang="en-US" dirty="0"/>
          </a:p>
          <a:p>
            <a:r>
              <a:rPr lang="en-US" b="1" dirty="0"/>
              <a:t>How We Solve the Problem For Brands</a:t>
            </a:r>
          </a:p>
          <a:p>
            <a:r>
              <a:rPr lang="en-US" b="1" dirty="0"/>
              <a:t>We provide:</a:t>
            </a:r>
          </a:p>
          <a:p>
            <a:pPr marL="285750" indent="-285750">
              <a:buFont typeface="Wingdings" panose="05000000000000000000" pitchFamily="2" charset="2"/>
              <a:buChar char="§"/>
            </a:pPr>
            <a:r>
              <a:rPr lang="en-US" dirty="0"/>
              <a:t>Direct access to youth consumers</a:t>
            </a:r>
          </a:p>
          <a:p>
            <a:pPr marL="285750" indent="-285750">
              <a:buFont typeface="Wingdings" panose="05000000000000000000" pitchFamily="2" charset="2"/>
              <a:buChar char="§"/>
            </a:pPr>
            <a:r>
              <a:rPr lang="en-US" dirty="0"/>
              <a:t>Authentic engagement opportunities</a:t>
            </a:r>
          </a:p>
          <a:p>
            <a:pPr marL="285750" indent="-285750">
              <a:buFont typeface="Wingdings" panose="05000000000000000000" pitchFamily="2" charset="2"/>
              <a:buChar char="§"/>
            </a:pPr>
            <a:r>
              <a:rPr lang="en-US" dirty="0"/>
              <a:t>Measurable experiential marketing</a:t>
            </a:r>
          </a:p>
          <a:p>
            <a:pPr marL="285750" indent="-285750">
              <a:buFont typeface="Wingdings" panose="05000000000000000000" pitchFamily="2" charset="2"/>
              <a:buChar char="§"/>
            </a:pPr>
            <a:r>
              <a:rPr lang="en-US" dirty="0"/>
              <a:t>Real-time product feedback</a:t>
            </a:r>
          </a:p>
          <a:p>
            <a:pPr marL="285750" indent="-285750">
              <a:buFont typeface="Wingdings" panose="05000000000000000000" pitchFamily="2" charset="2"/>
              <a:buChar char="§"/>
            </a:pPr>
            <a:r>
              <a:rPr lang="en-US" dirty="0"/>
              <a:t>High-visibility sponsorship integration</a:t>
            </a:r>
          </a:p>
          <a:p>
            <a:pPr marL="285750" indent="-285750">
              <a:buFont typeface="Wingdings" panose="05000000000000000000" pitchFamily="2" charset="2"/>
              <a:buChar char="§"/>
            </a:pPr>
            <a:r>
              <a:rPr lang="en-US" dirty="0"/>
              <a:t>Content-generation environments</a:t>
            </a:r>
          </a:p>
          <a:p>
            <a:r>
              <a:rPr lang="en-US" dirty="0"/>
              <a:t>Instead of relying only on fragmented digital advertising</a:t>
            </a:r>
          </a:p>
          <a:p>
            <a:endParaRPr lang="en-US" dirty="0"/>
          </a:p>
        </p:txBody>
      </p:sp>
    </p:spTree>
    <p:extLst>
      <p:ext uri="{BB962C8B-B14F-4D97-AF65-F5344CB8AC3E}">
        <p14:creationId xmlns:p14="http://schemas.microsoft.com/office/powerpoint/2010/main" val="4117682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77EEC0-DA42-F995-688A-317A0ADCE496}"/>
              </a:ext>
            </a:extLst>
          </p:cNvPr>
          <p:cNvSpPr txBox="1"/>
          <p:nvPr/>
        </p:nvSpPr>
        <p:spPr>
          <a:xfrm>
            <a:off x="510363" y="255181"/>
            <a:ext cx="5585637" cy="6186309"/>
          </a:xfrm>
          <a:prstGeom prst="rect">
            <a:avLst/>
          </a:prstGeom>
          <a:noFill/>
        </p:spPr>
        <p:txBody>
          <a:bodyPr wrap="square" rtlCol="0">
            <a:spAutoFit/>
          </a:bodyPr>
          <a:lstStyle/>
          <a:p>
            <a:r>
              <a:rPr lang="en-US" b="1" dirty="0"/>
              <a:t>For Teens &amp; Families</a:t>
            </a:r>
          </a:p>
          <a:p>
            <a:r>
              <a:rPr lang="en-US" b="1" dirty="0"/>
              <a:t>We create:</a:t>
            </a:r>
          </a:p>
          <a:p>
            <a:pPr marL="285750" indent="-285750" algn="just">
              <a:buFont typeface="Wingdings" panose="05000000000000000000" pitchFamily="2" charset="2"/>
              <a:buChar char="§"/>
            </a:pPr>
            <a:r>
              <a:rPr lang="en-US" dirty="0"/>
              <a:t>A safe, exciting, discovery-driven environment</a:t>
            </a:r>
          </a:p>
          <a:p>
            <a:pPr marL="285750" indent="-285750" algn="just">
              <a:buFont typeface="Wingdings" panose="05000000000000000000" pitchFamily="2" charset="2"/>
              <a:buChar char="§"/>
            </a:pPr>
            <a:r>
              <a:rPr lang="en-US" dirty="0"/>
              <a:t>Experiences built specifically for their generation</a:t>
            </a:r>
          </a:p>
          <a:p>
            <a:pPr marL="285750" indent="-285750" algn="just">
              <a:buFont typeface="Wingdings" panose="05000000000000000000" pitchFamily="2" charset="2"/>
              <a:buChar char="§"/>
            </a:pPr>
            <a:r>
              <a:rPr lang="en-US" dirty="0"/>
              <a:t>Access to trends, entertainment, technology, and career opportunities</a:t>
            </a:r>
          </a:p>
          <a:p>
            <a:pPr marL="285750" indent="-285750" algn="just">
              <a:buFont typeface="Wingdings" panose="05000000000000000000" pitchFamily="2" charset="2"/>
              <a:buChar char="§"/>
            </a:pPr>
            <a:r>
              <a:rPr lang="en-US" dirty="0"/>
              <a:t>Community participation and live interaction</a:t>
            </a:r>
          </a:p>
          <a:p>
            <a:pPr algn="just"/>
            <a:r>
              <a:rPr lang="en-US" b="1" dirty="0"/>
              <a:t>Why It Produces Results</a:t>
            </a:r>
          </a:p>
          <a:p>
            <a:pPr algn="just"/>
            <a:r>
              <a:rPr lang="en-US" dirty="0"/>
              <a:t>The Expo Is Built Around Modern Consumer Behavior</a:t>
            </a:r>
          </a:p>
          <a:p>
            <a:pPr algn="just"/>
            <a:r>
              <a:rPr lang="en-US" b="1" dirty="0"/>
              <a:t>Experience-Driven</a:t>
            </a:r>
          </a:p>
          <a:p>
            <a:pPr algn="just"/>
            <a:r>
              <a:rPr lang="en-US" dirty="0"/>
              <a:t>Young consumers engage more deeply through participation than passive advertising.</a:t>
            </a:r>
          </a:p>
          <a:p>
            <a:pPr algn="just"/>
            <a:r>
              <a:rPr lang="en-US" b="1" dirty="0"/>
              <a:t>Social-First Design</a:t>
            </a:r>
          </a:p>
          <a:p>
            <a:pPr algn="just"/>
            <a:r>
              <a:rPr lang="en-US" dirty="0"/>
              <a:t>Every activation is designed to encourage content sharing and organic exposure.</a:t>
            </a:r>
          </a:p>
          <a:p>
            <a:pPr algn="just"/>
            <a:r>
              <a:rPr lang="en-US" b="1" dirty="0"/>
              <a:t>Multi-Industry Ecosystem</a:t>
            </a:r>
          </a:p>
          <a:p>
            <a:pPr algn="just"/>
            <a:r>
              <a:rPr lang="en-US" dirty="0"/>
              <a:t>The platform brings together multiple youth-driven industries under one roof.</a:t>
            </a:r>
          </a:p>
          <a:p>
            <a:pPr algn="just"/>
            <a:r>
              <a:rPr lang="en-US" b="1" dirty="0"/>
              <a:t>Scalable Sponsorship Model</a:t>
            </a:r>
          </a:p>
          <a:p>
            <a:pPr algn="just"/>
            <a:r>
              <a:rPr lang="en-US" dirty="0"/>
              <a:t>Brands can activate locally, regionally, or nationally across future events and expansions.</a:t>
            </a:r>
          </a:p>
          <a:p>
            <a:endParaRPr lang="en-US" dirty="0"/>
          </a:p>
        </p:txBody>
      </p:sp>
      <p:sp>
        <p:nvSpPr>
          <p:cNvPr id="3" name="TextBox 2">
            <a:extLst>
              <a:ext uri="{FF2B5EF4-FFF2-40B4-BE49-F238E27FC236}">
                <a16:creationId xmlns:a16="http://schemas.microsoft.com/office/drawing/2014/main" id="{7F053EB2-DDF6-DBCD-5E3A-9E19427B7FC1}"/>
              </a:ext>
            </a:extLst>
          </p:cNvPr>
          <p:cNvSpPr txBox="1"/>
          <p:nvPr/>
        </p:nvSpPr>
        <p:spPr>
          <a:xfrm>
            <a:off x="6283842" y="414670"/>
            <a:ext cx="5397795" cy="6463308"/>
          </a:xfrm>
          <a:prstGeom prst="rect">
            <a:avLst/>
          </a:prstGeom>
          <a:noFill/>
        </p:spPr>
        <p:txBody>
          <a:bodyPr wrap="square" rtlCol="0">
            <a:spAutoFit/>
          </a:bodyPr>
          <a:lstStyle/>
          <a:p>
            <a:r>
              <a:rPr lang="en-US" b="1" dirty="0"/>
              <a:t>What Makes It Different</a:t>
            </a:r>
          </a:p>
          <a:p>
            <a:pPr algn="just"/>
            <a:r>
              <a:rPr lang="en-US" b="1" dirty="0"/>
              <a:t>American Teen Scene Expo™ is not:</a:t>
            </a:r>
          </a:p>
          <a:p>
            <a:pPr marL="285750" indent="-285750" algn="just">
              <a:buFont typeface="Wingdings" panose="05000000000000000000" pitchFamily="2" charset="2"/>
              <a:buChar char="§"/>
            </a:pPr>
            <a:r>
              <a:rPr lang="en-US" dirty="0"/>
              <a:t>A traditional trade show</a:t>
            </a:r>
          </a:p>
          <a:p>
            <a:pPr marL="285750" indent="-285750" algn="just">
              <a:buFont typeface="Wingdings" panose="05000000000000000000" pitchFamily="2" charset="2"/>
              <a:buChar char="§"/>
            </a:pPr>
            <a:r>
              <a:rPr lang="en-US" dirty="0"/>
              <a:t>A simple fan convention</a:t>
            </a:r>
          </a:p>
          <a:p>
            <a:pPr marL="285750" indent="-285750" algn="just">
              <a:buFont typeface="Wingdings" panose="05000000000000000000" pitchFamily="2" charset="2"/>
              <a:buChar char="§"/>
            </a:pPr>
            <a:r>
              <a:rPr lang="en-US" dirty="0"/>
              <a:t>A music festival</a:t>
            </a:r>
          </a:p>
          <a:p>
            <a:pPr marL="285750" indent="-285750" algn="just">
              <a:buFont typeface="Wingdings" panose="05000000000000000000" pitchFamily="2" charset="2"/>
              <a:buChar char="§"/>
            </a:pPr>
            <a:r>
              <a:rPr lang="en-US" dirty="0"/>
              <a:t>A mall-style expo</a:t>
            </a:r>
          </a:p>
          <a:p>
            <a:pPr algn="just"/>
            <a:r>
              <a:rPr lang="en-US" b="1" dirty="0"/>
              <a:t>It is:</a:t>
            </a:r>
          </a:p>
          <a:p>
            <a:pPr algn="just"/>
            <a:r>
              <a:rPr lang="en-US" dirty="0"/>
              <a:t>A hybrid experiential marketplace built around youth culture, entertainment, technology, and brand engagement.</a:t>
            </a:r>
          </a:p>
          <a:p>
            <a:pPr algn="just"/>
            <a:r>
              <a:rPr lang="en-US" b="1" dirty="0"/>
              <a:t>Surrounding categories:</a:t>
            </a:r>
          </a:p>
          <a:p>
            <a:pPr marL="285750" indent="-285750" algn="just">
              <a:buFont typeface="Wingdings" panose="05000000000000000000" pitchFamily="2" charset="2"/>
              <a:buChar char="§"/>
            </a:pPr>
            <a:r>
              <a:rPr lang="en-US" dirty="0"/>
              <a:t>Fashion</a:t>
            </a:r>
          </a:p>
          <a:p>
            <a:pPr marL="285750" indent="-285750" algn="just">
              <a:buFont typeface="Wingdings" panose="05000000000000000000" pitchFamily="2" charset="2"/>
              <a:buChar char="§"/>
            </a:pPr>
            <a:r>
              <a:rPr lang="en-US" dirty="0"/>
              <a:t>Gaming</a:t>
            </a:r>
          </a:p>
          <a:p>
            <a:pPr marL="285750" indent="-285750" algn="just">
              <a:buFont typeface="Wingdings" panose="05000000000000000000" pitchFamily="2" charset="2"/>
              <a:buChar char="§"/>
            </a:pPr>
            <a:r>
              <a:rPr lang="en-US" dirty="0"/>
              <a:t>Beauty</a:t>
            </a:r>
          </a:p>
          <a:p>
            <a:pPr marL="285750" indent="-285750" algn="just">
              <a:buFont typeface="Wingdings" panose="05000000000000000000" pitchFamily="2" charset="2"/>
              <a:buChar char="§"/>
            </a:pPr>
            <a:r>
              <a:rPr lang="en-US" dirty="0"/>
              <a:t>Technology</a:t>
            </a:r>
          </a:p>
          <a:p>
            <a:pPr marL="285750" indent="-285750" algn="just">
              <a:buFont typeface="Wingdings" panose="05000000000000000000" pitchFamily="2" charset="2"/>
              <a:buChar char="§"/>
            </a:pPr>
            <a:r>
              <a:rPr lang="en-US" dirty="0"/>
              <a:t>Music</a:t>
            </a:r>
          </a:p>
          <a:p>
            <a:pPr marL="285750" indent="-285750" algn="just">
              <a:buFont typeface="Wingdings" panose="05000000000000000000" pitchFamily="2" charset="2"/>
              <a:buChar char="§"/>
            </a:pPr>
            <a:r>
              <a:rPr lang="en-US" dirty="0"/>
              <a:t>Sports</a:t>
            </a:r>
          </a:p>
          <a:p>
            <a:pPr marL="285750" indent="-285750" algn="just">
              <a:buFont typeface="Wingdings" panose="05000000000000000000" pitchFamily="2" charset="2"/>
              <a:buChar char="§"/>
            </a:pPr>
            <a:r>
              <a:rPr lang="en-US" dirty="0"/>
              <a:t>Education</a:t>
            </a:r>
          </a:p>
          <a:p>
            <a:pPr marL="285750" indent="-285750" algn="just">
              <a:buFont typeface="Wingdings" panose="05000000000000000000" pitchFamily="2" charset="2"/>
              <a:buChar char="§"/>
            </a:pPr>
            <a:r>
              <a:rPr lang="en-US" dirty="0"/>
              <a:t>Food &amp; Beverage</a:t>
            </a:r>
          </a:p>
          <a:p>
            <a:pPr marL="285750" indent="-285750" algn="just">
              <a:buFont typeface="Wingdings" panose="05000000000000000000" pitchFamily="2" charset="2"/>
              <a:buChar char="§"/>
            </a:pPr>
            <a:r>
              <a:rPr lang="en-US" dirty="0"/>
              <a:t>Influencers</a:t>
            </a:r>
          </a:p>
          <a:p>
            <a:pPr marL="285750" indent="-285750" algn="just">
              <a:buFont typeface="Wingdings" panose="05000000000000000000" pitchFamily="2" charset="2"/>
              <a:buChar char="§"/>
            </a:pPr>
            <a:r>
              <a:rPr lang="en-US" dirty="0"/>
              <a:t>Entertainment</a:t>
            </a:r>
          </a:p>
          <a:p>
            <a:pPr algn="just"/>
            <a:r>
              <a:rPr lang="en-US" b="1" dirty="0"/>
              <a:t>“The future of brand engagement is immersive, social, and experience-driven.”</a:t>
            </a:r>
          </a:p>
        </p:txBody>
      </p:sp>
    </p:spTree>
    <p:extLst>
      <p:ext uri="{BB962C8B-B14F-4D97-AF65-F5344CB8AC3E}">
        <p14:creationId xmlns:p14="http://schemas.microsoft.com/office/powerpoint/2010/main" val="1593254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CC060E-6F31-9C74-45CF-47037F7BF8CB}"/>
              </a:ext>
            </a:extLst>
          </p:cNvPr>
          <p:cNvSpPr txBox="1"/>
          <p:nvPr/>
        </p:nvSpPr>
        <p:spPr>
          <a:xfrm>
            <a:off x="691116" y="861237"/>
            <a:ext cx="5975498" cy="5078313"/>
          </a:xfrm>
          <a:prstGeom prst="rect">
            <a:avLst/>
          </a:prstGeom>
          <a:noFill/>
        </p:spPr>
        <p:txBody>
          <a:bodyPr wrap="square" rtlCol="0">
            <a:spAutoFit/>
          </a:bodyPr>
          <a:lstStyle/>
          <a:p>
            <a:r>
              <a:rPr lang="en-US" b="1" dirty="0"/>
              <a:t>Go-To-Market Strategy</a:t>
            </a:r>
            <a:endParaRPr lang="en-US" dirty="0"/>
          </a:p>
          <a:p>
            <a:r>
              <a:rPr lang="en-US" b="1" dirty="0"/>
              <a:t>Building a National Youth Engagement Platform Through Strategic Brand, Influencer &amp; Community Growth</a:t>
            </a:r>
          </a:p>
          <a:p>
            <a:endParaRPr lang="en-US" b="1" dirty="0"/>
          </a:p>
          <a:p>
            <a:r>
              <a:rPr lang="en-US" b="1" dirty="0"/>
              <a:t>Go-To-Market Approach</a:t>
            </a:r>
          </a:p>
          <a:p>
            <a:r>
              <a:rPr lang="en-US" dirty="0"/>
              <a:t>American Teen Scene Expo™ is designed to scale through a multi-channel growth strategy that combines:</a:t>
            </a:r>
          </a:p>
          <a:p>
            <a:pPr marL="285750" indent="-285750">
              <a:buFont typeface="Wingdings" panose="05000000000000000000" pitchFamily="2" charset="2"/>
              <a:buChar char="§"/>
            </a:pPr>
            <a:r>
              <a:rPr lang="en-US" dirty="0"/>
              <a:t>Strategic sponsorship sales</a:t>
            </a:r>
          </a:p>
          <a:p>
            <a:pPr marL="285750" indent="-285750">
              <a:buFont typeface="Wingdings" panose="05000000000000000000" pitchFamily="2" charset="2"/>
              <a:buChar char="§"/>
            </a:pPr>
            <a:r>
              <a:rPr lang="en-US" dirty="0"/>
              <a:t>Influencer amplification</a:t>
            </a:r>
          </a:p>
          <a:p>
            <a:pPr marL="285750" indent="-285750">
              <a:buFont typeface="Wingdings" panose="05000000000000000000" pitchFamily="2" charset="2"/>
              <a:buChar char="§"/>
            </a:pPr>
            <a:r>
              <a:rPr lang="en-US" dirty="0"/>
              <a:t>Social-media-driven audience growth</a:t>
            </a:r>
          </a:p>
          <a:p>
            <a:pPr marL="285750" indent="-285750">
              <a:buFont typeface="Wingdings" panose="05000000000000000000" pitchFamily="2" charset="2"/>
              <a:buChar char="§"/>
            </a:pPr>
            <a:r>
              <a:rPr lang="en-US" dirty="0"/>
              <a:t>Community partnerships</a:t>
            </a:r>
          </a:p>
          <a:p>
            <a:pPr marL="285750" indent="-285750">
              <a:buFont typeface="Wingdings" panose="05000000000000000000" pitchFamily="2" charset="2"/>
              <a:buChar char="§"/>
            </a:pPr>
            <a:r>
              <a:rPr lang="en-US" dirty="0"/>
              <a:t>School and youth outreach</a:t>
            </a:r>
          </a:p>
          <a:p>
            <a:pPr marL="285750" indent="-285750">
              <a:buFont typeface="Wingdings" panose="05000000000000000000" pitchFamily="2" charset="2"/>
              <a:buChar char="§"/>
            </a:pPr>
            <a:r>
              <a:rPr lang="en-US" dirty="0"/>
              <a:t>Entertainment-driven marketing</a:t>
            </a:r>
          </a:p>
          <a:p>
            <a:pPr marL="285750" indent="-285750">
              <a:buFont typeface="Wingdings" panose="05000000000000000000" pitchFamily="2" charset="2"/>
              <a:buChar char="§"/>
            </a:pPr>
            <a:r>
              <a:rPr lang="en-US" dirty="0"/>
              <a:t>Experiential brand engagement</a:t>
            </a:r>
          </a:p>
          <a:p>
            <a:endParaRPr lang="en-US" b="1" dirty="0"/>
          </a:p>
          <a:p>
            <a:endParaRPr lang="en-US" b="1" dirty="0"/>
          </a:p>
          <a:p>
            <a:endParaRPr lang="en-US" dirty="0"/>
          </a:p>
          <a:p>
            <a:endParaRPr lang="en-US" dirty="0"/>
          </a:p>
        </p:txBody>
      </p:sp>
      <p:sp>
        <p:nvSpPr>
          <p:cNvPr id="3" name="TextBox 2">
            <a:extLst>
              <a:ext uri="{FF2B5EF4-FFF2-40B4-BE49-F238E27FC236}">
                <a16:creationId xmlns:a16="http://schemas.microsoft.com/office/drawing/2014/main" id="{8DF5C915-2558-71B0-E5A6-E088CDEAF627}"/>
              </a:ext>
            </a:extLst>
          </p:cNvPr>
          <p:cNvSpPr txBox="1"/>
          <p:nvPr/>
        </p:nvSpPr>
        <p:spPr>
          <a:xfrm>
            <a:off x="7081284" y="861237"/>
            <a:ext cx="4646428" cy="5078313"/>
          </a:xfrm>
          <a:prstGeom prst="rect">
            <a:avLst/>
          </a:prstGeom>
          <a:noFill/>
        </p:spPr>
        <p:txBody>
          <a:bodyPr wrap="square" rtlCol="0">
            <a:spAutoFit/>
          </a:bodyPr>
          <a:lstStyle/>
          <a:p>
            <a:r>
              <a:rPr lang="en-US" b="1" dirty="0"/>
              <a:t>Phase 1 — Launch &amp; Market Validation</a:t>
            </a:r>
          </a:p>
          <a:p>
            <a:r>
              <a:rPr lang="en-US" b="1" dirty="0"/>
              <a:t>Initial Focus:</a:t>
            </a:r>
          </a:p>
          <a:p>
            <a:r>
              <a:rPr lang="en-US" dirty="0"/>
              <a:t>Establish the inaugural five city flagship events and validate:</a:t>
            </a:r>
          </a:p>
          <a:p>
            <a:pPr marL="285750" indent="-285750">
              <a:buFont typeface="Wingdings" panose="05000000000000000000" pitchFamily="2" charset="2"/>
              <a:buChar char="§"/>
            </a:pPr>
            <a:r>
              <a:rPr lang="en-US" dirty="0"/>
              <a:t>Sponsor demand</a:t>
            </a:r>
          </a:p>
          <a:p>
            <a:pPr marL="285750" indent="-285750">
              <a:buFont typeface="Wingdings" panose="05000000000000000000" pitchFamily="2" charset="2"/>
              <a:buChar char="§"/>
            </a:pPr>
            <a:r>
              <a:rPr lang="en-US" dirty="0"/>
              <a:t>Consumer attendance</a:t>
            </a:r>
          </a:p>
          <a:p>
            <a:pPr marL="285750" indent="-285750">
              <a:buFont typeface="Wingdings" panose="05000000000000000000" pitchFamily="2" charset="2"/>
              <a:buChar char="§"/>
            </a:pPr>
            <a:r>
              <a:rPr lang="en-US" dirty="0"/>
              <a:t>Brand engagement</a:t>
            </a:r>
          </a:p>
          <a:p>
            <a:pPr marL="285750" indent="-285750">
              <a:buFont typeface="Wingdings" panose="05000000000000000000" pitchFamily="2" charset="2"/>
              <a:buChar char="§"/>
            </a:pPr>
            <a:r>
              <a:rPr lang="en-US" dirty="0"/>
              <a:t>Influencer participation</a:t>
            </a:r>
          </a:p>
          <a:p>
            <a:pPr marL="285750" indent="-285750">
              <a:buFont typeface="Wingdings" panose="05000000000000000000" pitchFamily="2" charset="2"/>
              <a:buChar char="§"/>
            </a:pPr>
            <a:r>
              <a:rPr lang="en-US" dirty="0"/>
              <a:t>Social reach</a:t>
            </a:r>
          </a:p>
          <a:p>
            <a:pPr marL="285750" indent="-285750">
              <a:buFont typeface="Wingdings" panose="05000000000000000000" pitchFamily="2" charset="2"/>
              <a:buChar char="§"/>
            </a:pPr>
            <a:r>
              <a:rPr lang="en-US" dirty="0"/>
              <a:t>Revenue model performance</a:t>
            </a:r>
          </a:p>
          <a:p>
            <a:r>
              <a:rPr lang="en-US" b="1" dirty="0"/>
              <a:t>Early Target Customers:</a:t>
            </a:r>
          </a:p>
          <a:p>
            <a:pPr marL="285750" indent="-285750">
              <a:buFont typeface="Wingdings" panose="05000000000000000000" pitchFamily="2" charset="2"/>
              <a:buChar char="§"/>
            </a:pPr>
            <a:r>
              <a:rPr lang="en-US" dirty="0"/>
              <a:t>Consumer brands targeting Gen Z</a:t>
            </a:r>
          </a:p>
          <a:p>
            <a:pPr marL="285750" indent="-285750">
              <a:buFont typeface="Wingdings" panose="05000000000000000000" pitchFamily="2" charset="2"/>
              <a:buChar char="§"/>
            </a:pPr>
            <a:r>
              <a:rPr lang="en-US" dirty="0"/>
              <a:t>Youth-focused lifestyle companies</a:t>
            </a:r>
          </a:p>
          <a:p>
            <a:pPr marL="285750" indent="-285750">
              <a:buFont typeface="Wingdings" panose="05000000000000000000" pitchFamily="2" charset="2"/>
              <a:buChar char="§"/>
            </a:pPr>
            <a:r>
              <a:rPr lang="en-US" dirty="0"/>
              <a:t>Gaming &amp; technology brands</a:t>
            </a:r>
          </a:p>
          <a:p>
            <a:pPr marL="285750" indent="-285750">
              <a:buFont typeface="Wingdings" panose="05000000000000000000" pitchFamily="2" charset="2"/>
              <a:buChar char="§"/>
            </a:pPr>
            <a:r>
              <a:rPr lang="en-US" dirty="0"/>
              <a:t>Fashion &amp; beauty companies</a:t>
            </a:r>
          </a:p>
          <a:p>
            <a:pPr marL="285750" indent="-285750">
              <a:buFont typeface="Wingdings" panose="05000000000000000000" pitchFamily="2" charset="2"/>
              <a:buChar char="§"/>
            </a:pPr>
            <a:r>
              <a:rPr lang="en-US" dirty="0"/>
              <a:t>Entertainment &amp; streaming platforms</a:t>
            </a:r>
          </a:p>
          <a:p>
            <a:pPr marL="285750" indent="-285750">
              <a:buFont typeface="Wingdings" panose="05000000000000000000" pitchFamily="2" charset="2"/>
              <a:buChar char="§"/>
            </a:pPr>
            <a:r>
              <a:rPr lang="en-US" dirty="0"/>
              <a:t>Food &amp; beverage brands</a:t>
            </a:r>
          </a:p>
          <a:p>
            <a:pPr marL="285750" indent="-285750">
              <a:buFont typeface="Wingdings" panose="05000000000000000000" pitchFamily="2" charset="2"/>
              <a:buChar char="§"/>
            </a:pPr>
            <a:r>
              <a:rPr lang="en-US" dirty="0"/>
              <a:t>Educational and career organizations</a:t>
            </a:r>
          </a:p>
        </p:txBody>
      </p:sp>
    </p:spTree>
    <p:extLst>
      <p:ext uri="{BB962C8B-B14F-4D97-AF65-F5344CB8AC3E}">
        <p14:creationId xmlns:p14="http://schemas.microsoft.com/office/powerpoint/2010/main" val="964510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17248B-A6D4-55B2-5F97-645CA1DFD5D5}"/>
              </a:ext>
            </a:extLst>
          </p:cNvPr>
          <p:cNvSpPr txBox="1"/>
          <p:nvPr/>
        </p:nvSpPr>
        <p:spPr>
          <a:xfrm>
            <a:off x="425302" y="308344"/>
            <a:ext cx="5922335" cy="5355312"/>
          </a:xfrm>
          <a:prstGeom prst="rect">
            <a:avLst/>
          </a:prstGeom>
          <a:noFill/>
        </p:spPr>
        <p:txBody>
          <a:bodyPr wrap="square" rtlCol="0">
            <a:spAutoFit/>
          </a:bodyPr>
          <a:lstStyle/>
          <a:p>
            <a:r>
              <a:rPr lang="en-US" b="1"/>
              <a:t>Audience Acquisition Strategy</a:t>
            </a:r>
          </a:p>
          <a:p>
            <a:r>
              <a:rPr lang="en-US" b="1"/>
              <a:t>We Grow Through Culture-Driven Marketing</a:t>
            </a:r>
          </a:p>
          <a:p>
            <a:r>
              <a:rPr lang="en-US" b="1"/>
              <a:t>Social Media Campaigns</a:t>
            </a:r>
          </a:p>
          <a:p>
            <a:r>
              <a:rPr lang="en-US"/>
              <a:t>High-frequency content across:</a:t>
            </a:r>
          </a:p>
          <a:p>
            <a:pPr marL="285750" indent="-285750">
              <a:buFont typeface="Wingdings" panose="05000000000000000000" pitchFamily="2" charset="2"/>
              <a:buChar char="§"/>
            </a:pPr>
            <a:r>
              <a:rPr lang="en-US"/>
              <a:t>TikTok</a:t>
            </a:r>
          </a:p>
          <a:p>
            <a:pPr marL="285750" indent="-285750">
              <a:buFont typeface="Wingdings" panose="05000000000000000000" pitchFamily="2" charset="2"/>
              <a:buChar char="§"/>
            </a:pPr>
            <a:r>
              <a:rPr lang="en-US"/>
              <a:t>Instagram</a:t>
            </a:r>
          </a:p>
          <a:p>
            <a:pPr marL="285750" indent="-285750">
              <a:buFont typeface="Wingdings" panose="05000000000000000000" pitchFamily="2" charset="2"/>
              <a:buChar char="§"/>
            </a:pPr>
            <a:r>
              <a:rPr lang="en-US"/>
              <a:t>YouTube</a:t>
            </a:r>
          </a:p>
          <a:p>
            <a:pPr marL="285750" indent="-285750">
              <a:buFont typeface="Wingdings" panose="05000000000000000000" pitchFamily="2" charset="2"/>
              <a:buChar char="§"/>
            </a:pPr>
            <a:r>
              <a:rPr lang="en-US"/>
              <a:t>Snapchat</a:t>
            </a:r>
          </a:p>
          <a:p>
            <a:pPr marL="285750" indent="-285750">
              <a:buFont typeface="Wingdings" panose="05000000000000000000" pitchFamily="2" charset="2"/>
              <a:buChar char="§"/>
            </a:pPr>
            <a:r>
              <a:rPr lang="en-US"/>
              <a:t>Emerging creator platforms</a:t>
            </a:r>
          </a:p>
          <a:p>
            <a:r>
              <a:rPr lang="en-US"/>
              <a:t> </a:t>
            </a:r>
          </a:p>
          <a:p>
            <a:r>
              <a:rPr lang="en-US" b="1"/>
              <a:t>Influencer &amp; Creator Partnerships</a:t>
            </a:r>
          </a:p>
          <a:p>
            <a:r>
              <a:rPr lang="en-US" b="1"/>
              <a:t>Collaborations with:</a:t>
            </a:r>
          </a:p>
          <a:p>
            <a:pPr marL="285750" indent="-285750">
              <a:buFont typeface="Wingdings" panose="05000000000000000000" pitchFamily="2" charset="2"/>
              <a:buChar char="§"/>
            </a:pPr>
            <a:r>
              <a:rPr lang="en-US"/>
              <a:t>Content creators</a:t>
            </a:r>
          </a:p>
          <a:p>
            <a:pPr marL="285750" indent="-285750">
              <a:buFont typeface="Wingdings" panose="05000000000000000000" pitchFamily="2" charset="2"/>
              <a:buChar char="§"/>
            </a:pPr>
            <a:r>
              <a:rPr lang="en-US"/>
              <a:t>Musicians</a:t>
            </a:r>
          </a:p>
          <a:p>
            <a:pPr marL="285750" indent="-285750">
              <a:buFont typeface="Wingdings" panose="05000000000000000000" pitchFamily="2" charset="2"/>
              <a:buChar char="§"/>
            </a:pPr>
            <a:r>
              <a:rPr lang="en-US"/>
              <a:t>Athletes</a:t>
            </a:r>
          </a:p>
          <a:p>
            <a:pPr marL="285750" indent="-285750">
              <a:buFont typeface="Wingdings" panose="05000000000000000000" pitchFamily="2" charset="2"/>
              <a:buChar char="§"/>
            </a:pPr>
            <a:r>
              <a:rPr lang="en-US"/>
              <a:t>Gaming personalities</a:t>
            </a:r>
          </a:p>
          <a:p>
            <a:pPr marL="285750" indent="-285750">
              <a:buFont typeface="Wingdings" panose="05000000000000000000" pitchFamily="2" charset="2"/>
              <a:buChar char="§"/>
            </a:pPr>
            <a:r>
              <a:rPr lang="en-US"/>
              <a:t>Lifestyle influencers</a:t>
            </a:r>
          </a:p>
          <a:p>
            <a:pPr marL="285750" indent="-285750">
              <a:buFont typeface="Wingdings" panose="05000000000000000000" pitchFamily="2" charset="2"/>
              <a:buChar char="§"/>
            </a:pPr>
            <a:r>
              <a:rPr lang="en-US"/>
              <a:t>Community Outreach</a:t>
            </a:r>
          </a:p>
          <a:p>
            <a:endParaRPr lang="en-US" dirty="0"/>
          </a:p>
        </p:txBody>
      </p:sp>
      <p:sp>
        <p:nvSpPr>
          <p:cNvPr id="6" name="TextBox 5">
            <a:extLst>
              <a:ext uri="{FF2B5EF4-FFF2-40B4-BE49-F238E27FC236}">
                <a16:creationId xmlns:a16="http://schemas.microsoft.com/office/drawing/2014/main" id="{613339D3-C0A8-2C04-6E09-F47C179B4F14}"/>
              </a:ext>
            </a:extLst>
          </p:cNvPr>
          <p:cNvSpPr txBox="1"/>
          <p:nvPr/>
        </p:nvSpPr>
        <p:spPr>
          <a:xfrm>
            <a:off x="5135526" y="58847"/>
            <a:ext cx="6631172" cy="6463308"/>
          </a:xfrm>
          <a:prstGeom prst="rect">
            <a:avLst/>
          </a:prstGeom>
          <a:noFill/>
        </p:spPr>
        <p:txBody>
          <a:bodyPr wrap="square">
            <a:spAutoFit/>
          </a:bodyPr>
          <a:lstStyle/>
          <a:p>
            <a:r>
              <a:rPr lang="en-US" b="1" dirty="0"/>
              <a:t>Partnerships with:</a:t>
            </a:r>
          </a:p>
          <a:p>
            <a:pPr marL="285750" indent="-285750">
              <a:buFont typeface="Wingdings" panose="05000000000000000000" pitchFamily="2" charset="2"/>
              <a:buChar char="§"/>
            </a:pPr>
            <a:r>
              <a:rPr lang="en-US" dirty="0"/>
              <a:t>Schools (Friday’s are Field Trip Day)</a:t>
            </a:r>
          </a:p>
          <a:p>
            <a:pPr marL="285750" indent="-285750">
              <a:buFont typeface="Wingdings" panose="05000000000000000000" pitchFamily="2" charset="2"/>
              <a:buChar char="§"/>
            </a:pPr>
            <a:r>
              <a:rPr lang="en-US" dirty="0"/>
              <a:t>Youth organizations</a:t>
            </a:r>
          </a:p>
          <a:p>
            <a:pPr marL="285750" indent="-285750">
              <a:buFont typeface="Wingdings" panose="05000000000000000000" pitchFamily="2" charset="2"/>
              <a:buChar char="§"/>
            </a:pPr>
            <a:r>
              <a:rPr lang="en-US" dirty="0"/>
              <a:t>Community groups</a:t>
            </a:r>
          </a:p>
          <a:p>
            <a:pPr marL="285750" indent="-285750">
              <a:buFont typeface="Wingdings" panose="05000000000000000000" pitchFamily="2" charset="2"/>
              <a:buChar char="§"/>
            </a:pPr>
            <a:r>
              <a:rPr lang="en-US" dirty="0"/>
              <a:t>Sports programs</a:t>
            </a:r>
          </a:p>
          <a:p>
            <a:pPr marL="285750" indent="-285750">
              <a:buFont typeface="Wingdings" panose="05000000000000000000" pitchFamily="2" charset="2"/>
              <a:buChar char="§"/>
            </a:pPr>
            <a:r>
              <a:rPr lang="en-US" dirty="0"/>
              <a:t>Entertainment networks</a:t>
            </a:r>
          </a:p>
          <a:p>
            <a:r>
              <a:rPr lang="en-US" b="1" dirty="0"/>
              <a:t>Experiential Hype Building Pre-event:</a:t>
            </a:r>
          </a:p>
          <a:p>
            <a:pPr marL="285750" indent="-285750">
              <a:buFont typeface="Wingdings" panose="05000000000000000000" pitchFamily="2" charset="2"/>
              <a:buChar char="§"/>
            </a:pPr>
            <a:r>
              <a:rPr lang="en-US" dirty="0"/>
              <a:t>Pop-up activations</a:t>
            </a:r>
          </a:p>
          <a:p>
            <a:pPr marL="285750" indent="-285750">
              <a:buFont typeface="Wingdings" panose="05000000000000000000" pitchFamily="2" charset="2"/>
              <a:buChar char="§"/>
            </a:pPr>
            <a:r>
              <a:rPr lang="en-US" dirty="0"/>
              <a:t>Social contests</a:t>
            </a:r>
          </a:p>
          <a:p>
            <a:pPr marL="285750" indent="-285750">
              <a:buFont typeface="Wingdings" panose="05000000000000000000" pitchFamily="2" charset="2"/>
              <a:buChar char="§"/>
            </a:pPr>
            <a:r>
              <a:rPr lang="en-US" dirty="0"/>
              <a:t>Creator appearances</a:t>
            </a:r>
          </a:p>
          <a:p>
            <a:pPr marL="285750" indent="-285750">
              <a:buFont typeface="Wingdings" panose="05000000000000000000" pitchFamily="2" charset="2"/>
              <a:buChar char="§"/>
            </a:pPr>
            <a:r>
              <a:rPr lang="en-US" dirty="0"/>
              <a:t>Digital countdown campaigns</a:t>
            </a:r>
          </a:p>
          <a:p>
            <a:pPr marL="285750" indent="-285750">
              <a:buFont typeface="Wingdings" panose="05000000000000000000" pitchFamily="2" charset="2"/>
              <a:buChar char="§"/>
            </a:pPr>
            <a:r>
              <a:rPr lang="en-US" dirty="0"/>
              <a:t>Brand teaser content</a:t>
            </a:r>
          </a:p>
          <a:p>
            <a:endParaRPr lang="en-US" dirty="0"/>
          </a:p>
          <a:p>
            <a:r>
              <a:rPr lang="en-US" b="1" dirty="0"/>
              <a:t>Sponsor &amp; Exhibitor Sales Strategy</a:t>
            </a:r>
          </a:p>
          <a:p>
            <a:r>
              <a:rPr lang="en-US" b="1" dirty="0"/>
              <a:t>We target brands already investing in youth marketing and experiential campaigns.</a:t>
            </a:r>
          </a:p>
          <a:p>
            <a:r>
              <a:rPr lang="en-US" dirty="0"/>
              <a:t>Sales Channels:</a:t>
            </a:r>
          </a:p>
          <a:p>
            <a:pPr marL="285750" indent="-285750">
              <a:buFont typeface="Wingdings" panose="05000000000000000000" pitchFamily="2" charset="2"/>
              <a:buChar char="§"/>
            </a:pPr>
            <a:r>
              <a:rPr lang="en-US" dirty="0"/>
              <a:t>Direct sponsorship outreach</a:t>
            </a:r>
          </a:p>
          <a:p>
            <a:pPr marL="285750" indent="-285750">
              <a:buFont typeface="Wingdings" panose="05000000000000000000" pitchFamily="2" charset="2"/>
              <a:buChar char="§"/>
            </a:pPr>
            <a:r>
              <a:rPr lang="en-US" dirty="0"/>
              <a:t>Agency partnerships</a:t>
            </a:r>
          </a:p>
          <a:p>
            <a:pPr marL="285750" indent="-285750">
              <a:buFont typeface="Wingdings" panose="05000000000000000000" pitchFamily="2" charset="2"/>
              <a:buChar char="§"/>
            </a:pPr>
            <a:r>
              <a:rPr lang="en-US" dirty="0"/>
              <a:t>Brand marketing departments</a:t>
            </a:r>
          </a:p>
          <a:p>
            <a:pPr marL="285750" indent="-285750">
              <a:buFont typeface="Wingdings" panose="05000000000000000000" pitchFamily="2" charset="2"/>
              <a:buChar char="§"/>
            </a:pPr>
            <a:r>
              <a:rPr lang="en-US" dirty="0"/>
              <a:t>Entertainment partnerships</a:t>
            </a:r>
          </a:p>
          <a:p>
            <a:pPr marL="285750" indent="-285750">
              <a:buFont typeface="Wingdings" panose="05000000000000000000" pitchFamily="2" charset="2"/>
              <a:buChar char="§"/>
            </a:pPr>
            <a:r>
              <a:rPr lang="en-US" dirty="0"/>
              <a:t>Experiential marketing agencies</a:t>
            </a:r>
          </a:p>
          <a:p>
            <a:pPr marL="285750" indent="-285750">
              <a:buFont typeface="Wingdings" panose="05000000000000000000" pitchFamily="2" charset="2"/>
              <a:buChar char="§"/>
            </a:pPr>
            <a:r>
              <a:rPr lang="en-US" dirty="0"/>
              <a:t>Strategic media relationships</a:t>
            </a:r>
          </a:p>
        </p:txBody>
      </p:sp>
    </p:spTree>
    <p:extLst>
      <p:ext uri="{BB962C8B-B14F-4D97-AF65-F5344CB8AC3E}">
        <p14:creationId xmlns:p14="http://schemas.microsoft.com/office/powerpoint/2010/main" val="2246388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39BDDE-FFB4-BD8A-E71B-ED38513280B7}"/>
              </a:ext>
            </a:extLst>
          </p:cNvPr>
          <p:cNvSpPr txBox="1"/>
          <p:nvPr/>
        </p:nvSpPr>
        <p:spPr>
          <a:xfrm>
            <a:off x="435935" y="287079"/>
            <a:ext cx="5146158" cy="6186309"/>
          </a:xfrm>
          <a:prstGeom prst="rect">
            <a:avLst/>
          </a:prstGeom>
          <a:noFill/>
        </p:spPr>
        <p:txBody>
          <a:bodyPr wrap="square" rtlCol="0">
            <a:spAutoFit/>
          </a:bodyPr>
          <a:lstStyle/>
          <a:p>
            <a:r>
              <a:rPr lang="en-US" b="1" dirty="0"/>
              <a:t>What’s Already Working</a:t>
            </a:r>
          </a:p>
          <a:p>
            <a:pPr marL="285750" indent="-285750">
              <a:buFont typeface="Wingdings" panose="05000000000000000000" pitchFamily="2" charset="2"/>
              <a:buChar char="§"/>
            </a:pPr>
            <a:r>
              <a:rPr lang="en-US" dirty="0"/>
              <a:t>Early Indicators of Demand</a:t>
            </a:r>
          </a:p>
          <a:p>
            <a:pPr marL="285750" indent="-285750">
              <a:buFont typeface="Wingdings" panose="05000000000000000000" pitchFamily="2" charset="2"/>
              <a:buChar char="§"/>
            </a:pPr>
            <a:r>
              <a:rPr lang="en-US" dirty="0"/>
              <a:t>Strong interest from youth-focused brands</a:t>
            </a:r>
          </a:p>
          <a:p>
            <a:pPr marL="285750" indent="-285750">
              <a:buFont typeface="Wingdings" panose="05000000000000000000" pitchFamily="2" charset="2"/>
              <a:buChar char="§"/>
            </a:pPr>
            <a:r>
              <a:rPr lang="en-US" dirty="0"/>
              <a:t>Positive market feedback on the concept</a:t>
            </a:r>
          </a:p>
          <a:p>
            <a:pPr marL="285750" indent="-285750">
              <a:buFont typeface="Wingdings" panose="05000000000000000000" pitchFamily="2" charset="2"/>
              <a:buChar char="§"/>
            </a:pPr>
            <a:r>
              <a:rPr lang="en-US" dirty="0"/>
              <a:t>Rising experiential marketing budgets</a:t>
            </a:r>
          </a:p>
          <a:p>
            <a:pPr marL="285750" indent="-285750">
              <a:buFont typeface="Wingdings" panose="05000000000000000000" pitchFamily="2" charset="2"/>
              <a:buChar char="§"/>
            </a:pPr>
            <a:r>
              <a:rPr lang="en-US" dirty="0"/>
              <a:t>Growth of creator-led consumer engagement</a:t>
            </a:r>
          </a:p>
          <a:p>
            <a:pPr marL="285750" indent="-285750">
              <a:buFont typeface="Wingdings" panose="05000000000000000000" pitchFamily="2" charset="2"/>
              <a:buChar char="§"/>
            </a:pPr>
            <a:r>
              <a:rPr lang="en-US" dirty="0"/>
              <a:t>Increasing demand for live activation opportunities</a:t>
            </a:r>
          </a:p>
          <a:p>
            <a:pPr marL="285750" indent="-285750">
              <a:buFont typeface="Wingdings" panose="05000000000000000000" pitchFamily="2" charset="2"/>
              <a:buChar char="§"/>
            </a:pPr>
            <a:endParaRPr lang="en-US" dirty="0"/>
          </a:p>
          <a:p>
            <a:r>
              <a:rPr lang="en-US" b="1" dirty="0">
                <a:highlight>
                  <a:srgbClr val="FFFF00"/>
                </a:highlight>
              </a:rPr>
              <a:t>If you already have: (Should we add this?</a:t>
            </a:r>
          </a:p>
          <a:p>
            <a:pPr marL="285750" indent="-285750">
              <a:buFont typeface="Wingdings" panose="05000000000000000000" pitchFamily="2" charset="2"/>
              <a:buChar char="§"/>
            </a:pPr>
            <a:r>
              <a:rPr lang="en-US" dirty="0">
                <a:highlight>
                  <a:srgbClr val="FFFF00"/>
                </a:highlight>
              </a:rPr>
              <a:t>conversations,</a:t>
            </a:r>
          </a:p>
          <a:p>
            <a:pPr marL="285750" indent="-285750">
              <a:buFont typeface="Wingdings" panose="05000000000000000000" pitchFamily="2" charset="2"/>
              <a:buChar char="§"/>
            </a:pPr>
            <a:r>
              <a:rPr lang="en-US" dirty="0">
                <a:highlight>
                  <a:srgbClr val="FFFF00"/>
                </a:highlight>
              </a:rPr>
              <a:t>letters of interest,</a:t>
            </a:r>
          </a:p>
          <a:p>
            <a:pPr marL="285750" indent="-285750">
              <a:buFont typeface="Wingdings" panose="05000000000000000000" pitchFamily="2" charset="2"/>
              <a:buChar char="§"/>
            </a:pPr>
            <a:r>
              <a:rPr lang="en-US" dirty="0">
                <a:highlight>
                  <a:srgbClr val="FFFF00"/>
                </a:highlight>
              </a:rPr>
              <a:t>advisors,</a:t>
            </a:r>
          </a:p>
          <a:p>
            <a:pPr marL="285750" indent="-285750">
              <a:buFont typeface="Wingdings" panose="05000000000000000000" pitchFamily="2" charset="2"/>
              <a:buChar char="§"/>
            </a:pPr>
            <a:r>
              <a:rPr lang="en-US" dirty="0">
                <a:highlight>
                  <a:srgbClr val="FFFF00"/>
                </a:highlight>
              </a:rPr>
              <a:t>social traction,</a:t>
            </a:r>
          </a:p>
          <a:p>
            <a:pPr marL="285750" indent="-285750">
              <a:buFont typeface="Wingdings" panose="05000000000000000000" pitchFamily="2" charset="2"/>
              <a:buChar char="§"/>
            </a:pPr>
            <a:r>
              <a:rPr lang="en-US" dirty="0">
                <a:highlight>
                  <a:srgbClr val="FFFF00"/>
                </a:highlight>
              </a:rPr>
              <a:t>venue discussions,</a:t>
            </a:r>
          </a:p>
          <a:p>
            <a:pPr marL="285750" indent="-285750">
              <a:buFont typeface="Wingdings" panose="05000000000000000000" pitchFamily="2" charset="2"/>
              <a:buChar char="§"/>
            </a:pPr>
            <a:r>
              <a:rPr lang="en-US" dirty="0">
                <a:highlight>
                  <a:srgbClr val="FFFF00"/>
                </a:highlight>
              </a:rPr>
              <a:t>influencer discussions,</a:t>
            </a:r>
          </a:p>
          <a:p>
            <a:pPr marL="285750" indent="-285750">
              <a:buFont typeface="Wingdings" panose="05000000000000000000" pitchFamily="2" charset="2"/>
              <a:buChar char="§"/>
            </a:pPr>
            <a:endParaRPr lang="en-US" dirty="0"/>
          </a:p>
          <a:p>
            <a:r>
              <a:rPr lang="en-US" b="1" dirty="0"/>
              <a:t>“We are building both an event audience and a long-term cultural brand.”</a:t>
            </a:r>
          </a:p>
          <a:p>
            <a:endParaRPr lang="en-US" b="1" dirty="0"/>
          </a:p>
          <a:p>
            <a:endParaRPr lang="en-US" dirty="0"/>
          </a:p>
          <a:p>
            <a:endParaRPr lang="en-US" dirty="0"/>
          </a:p>
        </p:txBody>
      </p:sp>
      <p:sp>
        <p:nvSpPr>
          <p:cNvPr id="5" name="TextBox 4">
            <a:extLst>
              <a:ext uri="{FF2B5EF4-FFF2-40B4-BE49-F238E27FC236}">
                <a16:creationId xmlns:a16="http://schemas.microsoft.com/office/drawing/2014/main" id="{C1A3418E-1373-460E-C3FB-305D0F86B771}"/>
              </a:ext>
            </a:extLst>
          </p:cNvPr>
          <p:cNvSpPr txBox="1"/>
          <p:nvPr/>
        </p:nvSpPr>
        <p:spPr>
          <a:xfrm>
            <a:off x="5452947" y="312234"/>
            <a:ext cx="6233532" cy="6186309"/>
          </a:xfrm>
          <a:prstGeom prst="rect">
            <a:avLst/>
          </a:prstGeom>
          <a:noFill/>
        </p:spPr>
        <p:txBody>
          <a:bodyPr wrap="square" rtlCol="0">
            <a:spAutoFit/>
          </a:bodyPr>
          <a:lstStyle/>
          <a:p>
            <a:r>
              <a:rPr lang="en-US" b="1" dirty="0"/>
              <a:t>Scalability Strategy</a:t>
            </a:r>
          </a:p>
          <a:p>
            <a:r>
              <a:rPr lang="en-US" b="1" dirty="0"/>
              <a:t>The model is designed to expand predictably through:</a:t>
            </a:r>
          </a:p>
          <a:p>
            <a:r>
              <a:rPr lang="en-US" b="1" dirty="0"/>
              <a:t>Recurring Annual Events</a:t>
            </a:r>
          </a:p>
          <a:p>
            <a:r>
              <a:rPr lang="en-US" dirty="0"/>
              <a:t>Building audience loyalty and sponsor retention</a:t>
            </a:r>
          </a:p>
          <a:p>
            <a:r>
              <a:rPr lang="en-US" b="1" dirty="0"/>
              <a:t>Multi-City Expansion</a:t>
            </a:r>
          </a:p>
          <a:p>
            <a:r>
              <a:rPr lang="en-US" dirty="0"/>
              <a:t>Launching additional regional events</a:t>
            </a:r>
          </a:p>
          <a:p>
            <a:r>
              <a:rPr lang="en-US" b="1" dirty="0"/>
              <a:t>Sponsorship Ecosystem Growth</a:t>
            </a:r>
          </a:p>
          <a:p>
            <a:r>
              <a:rPr lang="en-US" dirty="0"/>
              <a:t>Increasing national and international brand partnerships</a:t>
            </a:r>
          </a:p>
          <a:p>
            <a:r>
              <a:rPr lang="en-US" b="1" dirty="0"/>
              <a:t>Digital Extensions</a:t>
            </a:r>
          </a:p>
          <a:p>
            <a:r>
              <a:rPr lang="en-US" dirty="0"/>
              <a:t>Streaming, media content, creator integrations, and online community engagement</a:t>
            </a:r>
          </a:p>
          <a:p>
            <a:r>
              <a:rPr lang="en-US" b="1" dirty="0"/>
              <a:t>Licensing &amp; Strategic Partnerships</a:t>
            </a:r>
          </a:p>
          <a:p>
            <a:r>
              <a:rPr lang="en-US" dirty="0"/>
              <a:t>Potential expansion into affiliated youth-focused event properties</a:t>
            </a:r>
          </a:p>
          <a:p>
            <a:endParaRPr lang="en-US" dirty="0"/>
          </a:p>
          <a:p>
            <a:r>
              <a:rPr lang="en-US" b="1" dirty="0"/>
              <a:t>Why This Growth Model Works</a:t>
            </a:r>
          </a:p>
          <a:p>
            <a:r>
              <a:rPr lang="en-US" b="1" dirty="0"/>
              <a:t>The platform benefits from network effects:</a:t>
            </a:r>
          </a:p>
          <a:p>
            <a:r>
              <a:rPr lang="en-US" dirty="0"/>
              <a:t>More brands → attract more attendees</a:t>
            </a:r>
          </a:p>
          <a:p>
            <a:r>
              <a:rPr lang="en-US" dirty="0"/>
              <a:t>More attendees → attract more sponsors</a:t>
            </a:r>
          </a:p>
          <a:p>
            <a:r>
              <a:rPr lang="en-US" dirty="0"/>
              <a:t>More creators → increase social reach</a:t>
            </a:r>
          </a:p>
          <a:p>
            <a:r>
              <a:rPr lang="en-US" dirty="0"/>
              <a:t>More social reach → lower customer acquisition costs</a:t>
            </a:r>
          </a:p>
          <a:p>
            <a:r>
              <a:rPr lang="en-US" dirty="0"/>
              <a:t>This creates compounding growth potential over time.</a:t>
            </a:r>
          </a:p>
        </p:txBody>
      </p:sp>
    </p:spTree>
    <p:extLst>
      <p:ext uri="{BB962C8B-B14F-4D97-AF65-F5344CB8AC3E}">
        <p14:creationId xmlns:p14="http://schemas.microsoft.com/office/powerpoint/2010/main" val="1935847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D8A05A4-980E-A657-29F4-03BBB7362AB5}"/>
              </a:ext>
            </a:extLst>
          </p:cNvPr>
          <p:cNvPicPr>
            <a:picLocks noChangeAspect="1"/>
          </p:cNvPicPr>
          <p:nvPr/>
        </p:nvPicPr>
        <p:blipFill>
          <a:blip r:embed="rId2">
            <a:extLst>
              <a:ext uri="{28A0092B-C50C-407E-A947-70E740481C1C}">
                <a14:useLocalDpi xmlns:a14="http://schemas.microsoft.com/office/drawing/2010/main" val="0"/>
              </a:ext>
            </a:extLst>
          </a:blip>
          <a:srcRect l="16343" r="4345"/>
          <a:stretch>
            <a:fillRect/>
          </a:stretch>
        </p:blipFill>
        <p:spPr>
          <a:xfrm>
            <a:off x="6148760" y="2541181"/>
            <a:ext cx="5801786" cy="411480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9C3C68A2-032A-4378-7234-D79EF066A350}"/>
              </a:ext>
            </a:extLst>
          </p:cNvPr>
          <p:cNvSpPr txBox="1"/>
          <p:nvPr/>
        </p:nvSpPr>
        <p:spPr>
          <a:xfrm>
            <a:off x="838200" y="404037"/>
            <a:ext cx="3822189" cy="6251944"/>
          </a:xfrm>
          <a:prstGeom prst="rect">
            <a:avLst/>
          </a:prstGeom>
        </p:spPr>
        <p:txBody>
          <a:bodyPr vert="horz" lIns="91440" tIns="45720" rIns="91440" bIns="45720" rtlCol="0">
            <a:normAutofit fontScale="85000" lnSpcReduction="10000"/>
          </a:bodyPr>
          <a:lstStyle/>
          <a:p>
            <a:pPr>
              <a:lnSpc>
                <a:spcPct val="110000"/>
              </a:lnSpc>
              <a:spcAft>
                <a:spcPts val="600"/>
              </a:spcAft>
            </a:pPr>
            <a:r>
              <a:rPr lang="en-US" b="1" dirty="0"/>
              <a:t>“An Experiential Event Where Brands Meet the Next Generation”</a:t>
            </a:r>
            <a:endParaRPr lang="en-US" dirty="0"/>
          </a:p>
          <a:p>
            <a:pPr algn="just">
              <a:lnSpc>
                <a:spcPct val="150000"/>
              </a:lnSpc>
              <a:spcAft>
                <a:spcPts val="600"/>
              </a:spcAft>
            </a:pPr>
            <a:r>
              <a:rPr lang="en-US" sz="1400" dirty="0"/>
              <a:t>The American Teen Scene Expo™:</a:t>
            </a:r>
          </a:p>
          <a:p>
            <a:pPr marL="285750" indent="-285750" algn="just">
              <a:lnSpc>
                <a:spcPct val="150000"/>
              </a:lnSpc>
              <a:spcAft>
                <a:spcPts val="600"/>
              </a:spcAft>
              <a:buFont typeface="Wingdings" panose="05000000000000000000" pitchFamily="2" charset="2"/>
              <a:buChar char="§"/>
            </a:pPr>
            <a:r>
              <a:rPr lang="en-US" sz="1400" dirty="0"/>
              <a:t>Built exclusively for teenagers aged 13 to 19+</a:t>
            </a:r>
          </a:p>
          <a:p>
            <a:pPr marL="285750" indent="-285750" algn="just">
              <a:lnSpc>
                <a:spcPct val="150000"/>
              </a:lnSpc>
              <a:spcAft>
                <a:spcPts val="600"/>
              </a:spcAft>
              <a:buFont typeface="Wingdings" panose="05000000000000000000" pitchFamily="2" charset="2"/>
              <a:buChar char="§"/>
            </a:pPr>
            <a:r>
              <a:rPr lang="en-US" sz="1400" dirty="0"/>
              <a:t>A dynamic Five-City, three-day event, Friday through Sunday. </a:t>
            </a:r>
          </a:p>
          <a:p>
            <a:pPr marL="285750" indent="-285750" algn="just">
              <a:lnSpc>
                <a:spcPct val="150000"/>
              </a:lnSpc>
              <a:spcAft>
                <a:spcPts val="600"/>
              </a:spcAft>
              <a:buFont typeface="Wingdings" panose="05000000000000000000" pitchFamily="2" charset="2"/>
              <a:buChar char="§"/>
            </a:pPr>
            <a:r>
              <a:rPr lang="en-US" sz="1400" dirty="0"/>
              <a:t>Houston, TX, Indianapolis, IN, Washington, DC, Phoenix, AZ, Detroit, MI (subject to change)</a:t>
            </a:r>
          </a:p>
          <a:p>
            <a:pPr marL="285750" indent="-285750" algn="just">
              <a:lnSpc>
                <a:spcPct val="150000"/>
              </a:lnSpc>
              <a:spcAft>
                <a:spcPts val="600"/>
              </a:spcAft>
              <a:buFont typeface="Wingdings" panose="05000000000000000000" pitchFamily="2" charset="2"/>
              <a:buChar char="§"/>
            </a:pPr>
            <a:r>
              <a:rPr lang="en-US" sz="1400" dirty="0"/>
              <a:t>Each expo will feature 300+ leading consumer products and service brands </a:t>
            </a:r>
          </a:p>
          <a:p>
            <a:pPr marL="285750" indent="-285750" algn="just">
              <a:lnSpc>
                <a:spcPct val="150000"/>
              </a:lnSpc>
              <a:spcAft>
                <a:spcPts val="600"/>
              </a:spcAft>
              <a:buFont typeface="Wingdings" panose="05000000000000000000" pitchFamily="2" charset="2"/>
              <a:buChar char="§"/>
            </a:pPr>
            <a:r>
              <a:rPr lang="en-US" sz="1400" dirty="0"/>
              <a:t>One-of-a-kind environment that blends education, career exploration, and interactive engagement.</a:t>
            </a:r>
          </a:p>
          <a:p>
            <a:pPr marL="285750" indent="-285750" algn="just">
              <a:lnSpc>
                <a:spcPct val="150000"/>
              </a:lnSpc>
              <a:spcAft>
                <a:spcPts val="600"/>
              </a:spcAft>
              <a:buFont typeface="Wingdings" panose="05000000000000000000" pitchFamily="2" charset="2"/>
              <a:buChar char="§"/>
            </a:pPr>
            <a:r>
              <a:rPr lang="en-US" sz="1400" dirty="0"/>
              <a:t>Offers a powerful platform where teens can discover new products, explore career opportunities, and connect directly with brands in a fun, immersive, and face-to-face setting </a:t>
            </a:r>
          </a:p>
          <a:p>
            <a:pPr marL="285750" indent="-285750" algn="just">
              <a:lnSpc>
                <a:spcPct val="150000"/>
              </a:lnSpc>
              <a:spcAft>
                <a:spcPts val="600"/>
              </a:spcAft>
              <a:buFont typeface="Wingdings" panose="05000000000000000000" pitchFamily="2" charset="2"/>
              <a:buChar char="§"/>
            </a:pPr>
            <a:r>
              <a:rPr lang="en-US" sz="1400" dirty="0"/>
              <a:t>Making it an essential destination for companies seeking to build meaningful relationships with the next generation of consumers. </a:t>
            </a:r>
          </a:p>
        </p:txBody>
      </p:sp>
      <p:sp>
        <p:nvSpPr>
          <p:cNvPr id="3" name="TextBox 2">
            <a:extLst>
              <a:ext uri="{FF2B5EF4-FFF2-40B4-BE49-F238E27FC236}">
                <a16:creationId xmlns:a16="http://schemas.microsoft.com/office/drawing/2014/main" id="{681B5354-49C6-4644-2F49-AFBF0AC69FC7}"/>
              </a:ext>
            </a:extLst>
          </p:cNvPr>
          <p:cNvSpPr txBox="1"/>
          <p:nvPr/>
        </p:nvSpPr>
        <p:spPr>
          <a:xfrm>
            <a:off x="5464098" y="401444"/>
            <a:ext cx="6289287" cy="1200329"/>
          </a:xfrm>
          <a:prstGeom prst="rect">
            <a:avLst/>
          </a:prstGeom>
          <a:noFill/>
        </p:spPr>
        <p:txBody>
          <a:bodyPr wrap="square" rtlCol="0">
            <a:spAutoFit/>
          </a:bodyPr>
          <a:lstStyle/>
          <a:p>
            <a:pPr algn="just"/>
            <a:r>
              <a:rPr lang="en-US" b="1" dirty="0"/>
              <a:t>“American Teen Scene Expo™ experiential event is being built to become the national live platform where brands, education, entertainment, technology, and youth culture come together under one roof.”</a:t>
            </a:r>
          </a:p>
        </p:txBody>
      </p:sp>
    </p:spTree>
    <p:extLst>
      <p:ext uri="{BB962C8B-B14F-4D97-AF65-F5344CB8AC3E}">
        <p14:creationId xmlns:p14="http://schemas.microsoft.com/office/powerpoint/2010/main" val="4257331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1041DD-0859-9F97-1746-F3D7461B9C50}"/>
              </a:ext>
            </a:extLst>
          </p:cNvPr>
          <p:cNvSpPr txBox="1"/>
          <p:nvPr/>
        </p:nvSpPr>
        <p:spPr>
          <a:xfrm>
            <a:off x="356839" y="356839"/>
            <a:ext cx="11229278" cy="1754326"/>
          </a:xfrm>
          <a:prstGeom prst="rect">
            <a:avLst/>
          </a:prstGeom>
          <a:noFill/>
        </p:spPr>
        <p:txBody>
          <a:bodyPr wrap="square" rtlCol="0">
            <a:spAutoFit/>
          </a:bodyPr>
          <a:lstStyle/>
          <a:p>
            <a:r>
              <a:rPr lang="en-US" b="1" dirty="0"/>
              <a:t>Business Model &amp; Unit Economics</a:t>
            </a:r>
          </a:p>
          <a:p>
            <a:r>
              <a:rPr lang="en-US" b="1" dirty="0"/>
              <a:t>A Diversified Revenue Model Built for Scalable Growth</a:t>
            </a:r>
          </a:p>
          <a:p>
            <a:r>
              <a:rPr lang="en-US" b="1" dirty="0"/>
              <a:t>How American Teen Scene Expo™ Makes Money</a:t>
            </a:r>
          </a:p>
          <a:p>
            <a:r>
              <a:rPr lang="en-US" b="1" dirty="0"/>
              <a:t>The business is designed around multiple recurring revenue streams that scale as attendance, sponsorship demand, and brand visibility increase</a:t>
            </a:r>
          </a:p>
          <a:p>
            <a:pPr algn="ctr"/>
            <a:endParaRPr lang="en-US" b="1" dirty="0"/>
          </a:p>
        </p:txBody>
      </p:sp>
      <p:sp>
        <p:nvSpPr>
          <p:cNvPr id="4" name="TextBox 3">
            <a:extLst>
              <a:ext uri="{FF2B5EF4-FFF2-40B4-BE49-F238E27FC236}">
                <a16:creationId xmlns:a16="http://schemas.microsoft.com/office/drawing/2014/main" id="{EC7EDAC8-EEB5-6AC4-99DD-5E2B3A17BCE1}"/>
              </a:ext>
            </a:extLst>
          </p:cNvPr>
          <p:cNvSpPr txBox="1"/>
          <p:nvPr/>
        </p:nvSpPr>
        <p:spPr>
          <a:xfrm>
            <a:off x="356839" y="2018371"/>
            <a:ext cx="5739161" cy="3416320"/>
          </a:xfrm>
          <a:prstGeom prst="rect">
            <a:avLst/>
          </a:prstGeom>
          <a:noFill/>
        </p:spPr>
        <p:txBody>
          <a:bodyPr wrap="square" rtlCol="0">
            <a:spAutoFit/>
          </a:bodyPr>
          <a:lstStyle/>
          <a:p>
            <a:r>
              <a:rPr lang="en-US" b="1" dirty="0"/>
              <a:t>Primary Revenue Streams Sponsorship Revenue</a:t>
            </a:r>
          </a:p>
          <a:p>
            <a:r>
              <a:rPr lang="en-US" b="1" dirty="0"/>
              <a:t>The Core Revenue Driver Brands pay for:</a:t>
            </a:r>
          </a:p>
          <a:p>
            <a:pPr marL="285750" indent="-285750">
              <a:buFont typeface="Wingdings" panose="05000000000000000000" pitchFamily="2" charset="2"/>
              <a:buChar char="§"/>
            </a:pPr>
            <a:r>
              <a:rPr lang="en-US" dirty="0"/>
              <a:t>Title sponsorships</a:t>
            </a:r>
          </a:p>
          <a:p>
            <a:pPr marL="285750" indent="-285750">
              <a:buFont typeface="Wingdings" panose="05000000000000000000" pitchFamily="2" charset="2"/>
              <a:buChar char="§"/>
            </a:pPr>
            <a:r>
              <a:rPr lang="en-US" dirty="0"/>
              <a:t>Category exclusivity</a:t>
            </a:r>
          </a:p>
          <a:p>
            <a:pPr marL="285750" indent="-285750">
              <a:buFont typeface="Wingdings" panose="05000000000000000000" pitchFamily="2" charset="2"/>
              <a:buChar char="§"/>
            </a:pPr>
            <a:r>
              <a:rPr lang="en-US" dirty="0"/>
              <a:t>Experiential activations</a:t>
            </a:r>
          </a:p>
          <a:p>
            <a:pPr marL="285750" indent="-285750">
              <a:buFont typeface="Wingdings" panose="05000000000000000000" pitchFamily="2" charset="2"/>
              <a:buChar char="§"/>
            </a:pPr>
            <a:r>
              <a:rPr lang="en-US" dirty="0"/>
              <a:t>Naming rights</a:t>
            </a:r>
          </a:p>
          <a:p>
            <a:pPr marL="285750" indent="-285750">
              <a:buFont typeface="Wingdings" panose="05000000000000000000" pitchFamily="2" charset="2"/>
              <a:buChar char="§"/>
            </a:pPr>
            <a:r>
              <a:rPr lang="en-US" dirty="0"/>
              <a:t>Stage sponsorships</a:t>
            </a:r>
          </a:p>
          <a:p>
            <a:pPr marL="285750" indent="-285750">
              <a:buFont typeface="Wingdings" panose="05000000000000000000" pitchFamily="2" charset="2"/>
              <a:buChar char="§"/>
            </a:pPr>
            <a:r>
              <a:rPr lang="en-US" dirty="0"/>
              <a:t>Music &amp; Fashion Challenges</a:t>
            </a:r>
          </a:p>
          <a:p>
            <a:pPr marL="285750" indent="-285750">
              <a:buFont typeface="Wingdings" panose="05000000000000000000" pitchFamily="2" charset="2"/>
              <a:buChar char="§"/>
            </a:pPr>
            <a:r>
              <a:rPr lang="en-US" dirty="0"/>
              <a:t>Creator collaborations</a:t>
            </a:r>
          </a:p>
          <a:p>
            <a:pPr marL="285750" indent="-285750">
              <a:buFont typeface="Wingdings" panose="05000000000000000000" pitchFamily="2" charset="2"/>
              <a:buChar char="§"/>
            </a:pPr>
            <a:r>
              <a:rPr lang="en-US" dirty="0"/>
              <a:t>Social-media integrations</a:t>
            </a:r>
          </a:p>
          <a:p>
            <a:pPr marL="285750" indent="-285750">
              <a:buFont typeface="Wingdings" panose="05000000000000000000" pitchFamily="2" charset="2"/>
              <a:buChar char="§"/>
            </a:pPr>
            <a:r>
              <a:rPr lang="en-US" dirty="0"/>
              <a:t>High-margin recurring opportunity</a:t>
            </a:r>
          </a:p>
          <a:p>
            <a:pPr marL="285750" indent="-285750">
              <a:buFont typeface="Wingdings" panose="05000000000000000000" pitchFamily="2" charset="2"/>
              <a:buChar char="§"/>
            </a:pPr>
            <a:r>
              <a:rPr lang="en-US" dirty="0"/>
              <a:t>Direct Sales (Cash &amp; Carry)</a:t>
            </a:r>
          </a:p>
        </p:txBody>
      </p:sp>
      <p:sp>
        <p:nvSpPr>
          <p:cNvPr id="6" name="TextBox 5">
            <a:extLst>
              <a:ext uri="{FF2B5EF4-FFF2-40B4-BE49-F238E27FC236}">
                <a16:creationId xmlns:a16="http://schemas.microsoft.com/office/drawing/2014/main" id="{F72457A9-F37C-1D3F-7BDF-B7B02A4E2122}"/>
              </a:ext>
            </a:extLst>
          </p:cNvPr>
          <p:cNvSpPr txBox="1"/>
          <p:nvPr/>
        </p:nvSpPr>
        <p:spPr>
          <a:xfrm>
            <a:off x="5954751" y="2018371"/>
            <a:ext cx="5174166" cy="4801314"/>
          </a:xfrm>
          <a:prstGeom prst="rect">
            <a:avLst/>
          </a:prstGeom>
          <a:noFill/>
        </p:spPr>
        <p:txBody>
          <a:bodyPr wrap="square" rtlCol="0">
            <a:spAutoFit/>
          </a:bodyPr>
          <a:lstStyle/>
          <a:p>
            <a:r>
              <a:rPr lang="en-US" b="1" dirty="0"/>
              <a:t>Exhibitor Booth Sales</a:t>
            </a:r>
          </a:p>
          <a:p>
            <a:r>
              <a:rPr lang="en-US" b="1" dirty="0"/>
              <a:t>Companies purchase:</a:t>
            </a:r>
          </a:p>
          <a:p>
            <a:pPr marL="285750" indent="-285750">
              <a:buFont typeface="Wingdings" panose="05000000000000000000" pitchFamily="2" charset="2"/>
              <a:buChar char="§"/>
            </a:pPr>
            <a:r>
              <a:rPr lang="en-US" dirty="0"/>
              <a:t>Booth space</a:t>
            </a:r>
          </a:p>
          <a:p>
            <a:pPr marL="285750" indent="-285750">
              <a:buFont typeface="Wingdings" panose="05000000000000000000" pitchFamily="2" charset="2"/>
              <a:buChar char="§"/>
            </a:pPr>
            <a:r>
              <a:rPr lang="en-US" dirty="0"/>
              <a:t>Premium floor placement</a:t>
            </a:r>
          </a:p>
          <a:p>
            <a:pPr marL="285750" indent="-285750">
              <a:buFont typeface="Wingdings" panose="05000000000000000000" pitchFamily="2" charset="2"/>
              <a:buChar char="§"/>
            </a:pPr>
            <a:r>
              <a:rPr lang="en-US" dirty="0"/>
              <a:t>Interactive activation zones</a:t>
            </a:r>
          </a:p>
          <a:p>
            <a:pPr marL="285750" indent="-285750">
              <a:buFont typeface="Wingdings" panose="05000000000000000000" pitchFamily="2" charset="2"/>
              <a:buChar char="§"/>
            </a:pPr>
            <a:r>
              <a:rPr lang="en-US" dirty="0"/>
              <a:t>Product launch areas</a:t>
            </a:r>
          </a:p>
          <a:p>
            <a:pPr marL="285750" indent="-285750">
              <a:buFont typeface="Wingdings" panose="05000000000000000000" pitchFamily="2" charset="2"/>
              <a:buChar char="§"/>
            </a:pPr>
            <a:r>
              <a:rPr lang="en-US" dirty="0"/>
              <a:t>Sampling experiences</a:t>
            </a:r>
          </a:p>
          <a:p>
            <a:pPr marL="285750" indent="-285750">
              <a:buFont typeface="Wingdings" panose="05000000000000000000" pitchFamily="2" charset="2"/>
              <a:buChar char="§"/>
            </a:pPr>
            <a:r>
              <a:rPr lang="en-US" dirty="0"/>
              <a:t>Revenue scales with event size and exhibitor demand.</a:t>
            </a:r>
          </a:p>
          <a:p>
            <a:endParaRPr lang="en-US" sz="1100" dirty="0"/>
          </a:p>
          <a:p>
            <a:r>
              <a:rPr lang="en-US" b="1" dirty="0"/>
              <a:t>Ticket Sales</a:t>
            </a:r>
          </a:p>
          <a:p>
            <a:r>
              <a:rPr lang="en-US" b="1" dirty="0"/>
              <a:t>Consumer revenue from:</a:t>
            </a:r>
          </a:p>
          <a:p>
            <a:pPr marL="285750" indent="-285750">
              <a:buFont typeface="Wingdings" panose="05000000000000000000" pitchFamily="2" charset="2"/>
              <a:buChar char="§"/>
            </a:pPr>
            <a:r>
              <a:rPr lang="en-US" dirty="0"/>
              <a:t>General admission</a:t>
            </a:r>
          </a:p>
          <a:p>
            <a:pPr marL="285750" indent="-285750">
              <a:buFont typeface="Wingdings" panose="05000000000000000000" pitchFamily="2" charset="2"/>
              <a:buChar char="§"/>
            </a:pPr>
            <a:r>
              <a:rPr lang="en-US" dirty="0"/>
              <a:t>VIP experiences</a:t>
            </a:r>
          </a:p>
          <a:p>
            <a:pPr marL="285750" indent="-285750">
              <a:buFont typeface="Wingdings" panose="05000000000000000000" pitchFamily="2" charset="2"/>
              <a:buChar char="§"/>
            </a:pPr>
            <a:r>
              <a:rPr lang="en-US" dirty="0"/>
              <a:t>Early-access passes</a:t>
            </a:r>
          </a:p>
          <a:p>
            <a:pPr marL="285750" indent="-285750">
              <a:buFont typeface="Wingdings" panose="05000000000000000000" pitchFamily="2" charset="2"/>
              <a:buChar char="§"/>
            </a:pPr>
            <a:r>
              <a:rPr lang="en-US" dirty="0"/>
              <a:t>Meet-and-greet experiences</a:t>
            </a:r>
          </a:p>
          <a:p>
            <a:pPr marL="285750" indent="-285750">
              <a:buFont typeface="Wingdings" panose="05000000000000000000" pitchFamily="2" charset="2"/>
              <a:buChar char="§"/>
            </a:pPr>
            <a:r>
              <a:rPr lang="en-US" dirty="0"/>
              <a:t>Premium entertainment access</a:t>
            </a:r>
          </a:p>
        </p:txBody>
      </p:sp>
    </p:spTree>
    <p:extLst>
      <p:ext uri="{BB962C8B-B14F-4D97-AF65-F5344CB8AC3E}">
        <p14:creationId xmlns:p14="http://schemas.microsoft.com/office/powerpoint/2010/main" val="3846369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AD0CAC-2A1A-84B4-A4C0-211B652F794F}"/>
              </a:ext>
            </a:extLst>
          </p:cNvPr>
          <p:cNvSpPr txBox="1"/>
          <p:nvPr/>
        </p:nvSpPr>
        <p:spPr>
          <a:xfrm>
            <a:off x="223024" y="356839"/>
            <a:ext cx="5776332" cy="4801314"/>
          </a:xfrm>
          <a:prstGeom prst="rect">
            <a:avLst/>
          </a:prstGeom>
          <a:noFill/>
        </p:spPr>
        <p:txBody>
          <a:bodyPr wrap="square" rtlCol="0">
            <a:spAutoFit/>
          </a:bodyPr>
          <a:lstStyle/>
          <a:p>
            <a:r>
              <a:rPr lang="en-US" b="1" dirty="0"/>
              <a:t>Digital &amp; Media Revenue</a:t>
            </a:r>
          </a:p>
          <a:p>
            <a:r>
              <a:rPr lang="en-US" b="1" dirty="0"/>
              <a:t>Future expansion opportunities include:</a:t>
            </a:r>
          </a:p>
          <a:p>
            <a:pPr marL="285750" indent="-285750">
              <a:buFont typeface="Wingdings" panose="05000000000000000000" pitchFamily="2" charset="2"/>
              <a:buChar char="§"/>
            </a:pPr>
            <a:r>
              <a:rPr lang="en-US" dirty="0"/>
              <a:t>Streaming partnerships</a:t>
            </a:r>
          </a:p>
          <a:p>
            <a:pPr marL="285750" indent="-285750">
              <a:buFont typeface="Wingdings" panose="05000000000000000000" pitchFamily="2" charset="2"/>
              <a:buChar char="§"/>
            </a:pPr>
            <a:r>
              <a:rPr lang="en-US" dirty="0"/>
              <a:t>Creator content monetization</a:t>
            </a:r>
          </a:p>
          <a:p>
            <a:pPr marL="285750" indent="-285750">
              <a:buFont typeface="Wingdings" panose="05000000000000000000" pitchFamily="2" charset="2"/>
              <a:buChar char="§"/>
            </a:pPr>
            <a:r>
              <a:rPr lang="en-US" dirty="0"/>
              <a:t>Digital sponsorships</a:t>
            </a:r>
          </a:p>
          <a:p>
            <a:pPr marL="285750" indent="-285750">
              <a:buFont typeface="Wingdings" panose="05000000000000000000" pitchFamily="2" charset="2"/>
              <a:buChar char="§"/>
            </a:pPr>
            <a:r>
              <a:rPr lang="en-US" dirty="0"/>
              <a:t>Social campaigns</a:t>
            </a:r>
          </a:p>
          <a:p>
            <a:pPr marL="285750" indent="-285750">
              <a:buFont typeface="Wingdings" panose="05000000000000000000" pitchFamily="2" charset="2"/>
              <a:buChar char="§"/>
            </a:pPr>
            <a:r>
              <a:rPr lang="en-US" dirty="0"/>
              <a:t>Event media licensing</a:t>
            </a:r>
          </a:p>
          <a:p>
            <a:pPr marL="285750" indent="-285750">
              <a:buFont typeface="Wingdings" panose="05000000000000000000" pitchFamily="2" charset="2"/>
              <a:buChar char="§"/>
            </a:pPr>
            <a:r>
              <a:rPr lang="en-US" dirty="0"/>
              <a:t>Online community memberships</a:t>
            </a:r>
          </a:p>
          <a:p>
            <a:endParaRPr lang="en-US" dirty="0"/>
          </a:p>
          <a:p>
            <a:r>
              <a:rPr lang="en-US" b="1" dirty="0"/>
              <a:t>Merchandise &amp; Licensing</a:t>
            </a:r>
          </a:p>
          <a:p>
            <a:r>
              <a:rPr lang="en-US" b="1" dirty="0"/>
              <a:t>Additional revenue opportunities:</a:t>
            </a:r>
          </a:p>
          <a:p>
            <a:pPr marL="285750" indent="-285750">
              <a:buFont typeface="Arial" panose="020B0604020202020204" pitchFamily="34" charset="0"/>
              <a:buChar char="•"/>
            </a:pPr>
            <a:r>
              <a:rPr lang="en-US" dirty="0"/>
              <a:t>Branded merchandise</a:t>
            </a:r>
          </a:p>
          <a:p>
            <a:pPr marL="285750" indent="-285750">
              <a:buFont typeface="Arial" panose="020B0604020202020204" pitchFamily="34" charset="0"/>
              <a:buChar char="•"/>
            </a:pPr>
            <a:r>
              <a:rPr lang="en-US" dirty="0"/>
              <a:t>Exclusive collaborations</a:t>
            </a:r>
          </a:p>
          <a:p>
            <a:pPr marL="285750" indent="-285750">
              <a:buFont typeface="Arial" panose="020B0604020202020204" pitchFamily="34" charset="0"/>
              <a:buChar char="•"/>
            </a:pPr>
            <a:r>
              <a:rPr lang="en-US" dirty="0"/>
              <a:t>Apparel partnerships</a:t>
            </a:r>
          </a:p>
          <a:p>
            <a:pPr marL="285750" indent="-285750">
              <a:buFont typeface="Arial" panose="020B0604020202020204" pitchFamily="34" charset="0"/>
              <a:buChar char="•"/>
            </a:pPr>
            <a:r>
              <a:rPr lang="en-US" dirty="0"/>
              <a:t>Licensing opportunities</a:t>
            </a:r>
          </a:p>
          <a:p>
            <a:pPr marL="285750" indent="-285750">
              <a:buFont typeface="Arial" panose="020B0604020202020204" pitchFamily="34" charset="0"/>
              <a:buChar char="•"/>
            </a:pPr>
            <a:r>
              <a:rPr lang="en-US" dirty="0"/>
              <a:t>Co-branded products</a:t>
            </a:r>
          </a:p>
          <a:p>
            <a:pPr marL="285750" indent="-285750">
              <a:buFont typeface="Arial" panose="020B0604020202020204" pitchFamily="34" charset="0"/>
              <a:buChar char="•"/>
            </a:pPr>
            <a:r>
              <a:rPr lang="en-US" dirty="0"/>
              <a:t>Affiliate Marketing</a:t>
            </a:r>
          </a:p>
        </p:txBody>
      </p:sp>
      <p:sp>
        <p:nvSpPr>
          <p:cNvPr id="3" name="TextBox 2">
            <a:extLst>
              <a:ext uri="{FF2B5EF4-FFF2-40B4-BE49-F238E27FC236}">
                <a16:creationId xmlns:a16="http://schemas.microsoft.com/office/drawing/2014/main" id="{923B2584-790A-2C61-8C7A-11A833D9B172}"/>
              </a:ext>
            </a:extLst>
          </p:cNvPr>
          <p:cNvSpPr txBox="1"/>
          <p:nvPr/>
        </p:nvSpPr>
        <p:spPr>
          <a:xfrm>
            <a:off x="6096000" y="356839"/>
            <a:ext cx="5646234" cy="5909310"/>
          </a:xfrm>
          <a:prstGeom prst="rect">
            <a:avLst/>
          </a:prstGeom>
          <a:noFill/>
        </p:spPr>
        <p:txBody>
          <a:bodyPr wrap="square" rtlCol="0">
            <a:spAutoFit/>
          </a:bodyPr>
          <a:lstStyle/>
          <a:p>
            <a:r>
              <a:rPr lang="en-US" b="1" dirty="0"/>
              <a:t>Unit Economics</a:t>
            </a:r>
          </a:p>
          <a:p>
            <a:r>
              <a:rPr lang="en-US" b="1" dirty="0"/>
              <a:t>Revenue Scales Faster Than Fixed Costs</a:t>
            </a:r>
          </a:p>
          <a:p>
            <a:r>
              <a:rPr lang="en-US" b="1" dirty="0"/>
              <a:t>As attendance and sponsorship demand grow:</a:t>
            </a:r>
          </a:p>
          <a:p>
            <a:pPr marL="285750" indent="-285750">
              <a:buFont typeface="Wingdings" panose="05000000000000000000" pitchFamily="2" charset="2"/>
              <a:buChar char="§"/>
            </a:pPr>
            <a:r>
              <a:rPr lang="en-US" dirty="0"/>
              <a:t>Venue and production costs become more efficient per attendee</a:t>
            </a:r>
          </a:p>
          <a:p>
            <a:pPr marL="285750" indent="-285750">
              <a:buFont typeface="Wingdings" panose="05000000000000000000" pitchFamily="2" charset="2"/>
              <a:buChar char="§"/>
            </a:pPr>
            <a:r>
              <a:rPr lang="en-US" dirty="0"/>
              <a:t>Sponsor revenue expands disproportionately</a:t>
            </a:r>
          </a:p>
          <a:p>
            <a:pPr marL="285750" indent="-285750">
              <a:buFont typeface="Wingdings" panose="05000000000000000000" pitchFamily="2" charset="2"/>
              <a:buChar char="§"/>
            </a:pPr>
            <a:r>
              <a:rPr lang="en-US" dirty="0"/>
              <a:t>Repeat sponsors reduce customer acquisition costs</a:t>
            </a:r>
          </a:p>
          <a:p>
            <a:pPr marL="285750" indent="-285750">
              <a:buFont typeface="Wingdings" panose="05000000000000000000" pitchFamily="2" charset="2"/>
              <a:buChar char="§"/>
            </a:pPr>
            <a:r>
              <a:rPr lang="en-US" dirty="0"/>
              <a:t>Social amplification lowers marketing expense over time</a:t>
            </a:r>
          </a:p>
          <a:p>
            <a:r>
              <a:rPr lang="en-US" dirty="0"/>
              <a:t>This creates improving margins as the platform matures.</a:t>
            </a:r>
          </a:p>
          <a:p>
            <a:endParaRPr lang="en-US" dirty="0"/>
          </a:p>
          <a:p>
            <a:r>
              <a:rPr lang="en-US" b="1" dirty="0"/>
              <a:t>Economic Engine</a:t>
            </a:r>
          </a:p>
          <a:p>
            <a:r>
              <a:rPr lang="en-US" b="1" dirty="0"/>
              <a:t>Example Growth Dynamic</a:t>
            </a:r>
          </a:p>
          <a:p>
            <a:r>
              <a:rPr lang="en-US" dirty="0"/>
              <a:t>More attendees →</a:t>
            </a:r>
          </a:p>
          <a:p>
            <a:r>
              <a:rPr lang="en-US" dirty="0"/>
              <a:t>Higher sponsor visibility →</a:t>
            </a:r>
          </a:p>
          <a:p>
            <a:r>
              <a:rPr lang="en-US" dirty="0"/>
              <a:t>More sponsor demand →</a:t>
            </a:r>
          </a:p>
          <a:p>
            <a:r>
              <a:rPr lang="en-US" dirty="0"/>
              <a:t>Higher sponsorship pricing →</a:t>
            </a:r>
          </a:p>
          <a:p>
            <a:r>
              <a:rPr lang="en-US" dirty="0"/>
              <a:t>Greater profitability</a:t>
            </a:r>
          </a:p>
          <a:p>
            <a:r>
              <a:rPr lang="en-US" dirty="0"/>
              <a:t>At scale, sponsorship and media revenue become the primary margin expansion drivers.</a:t>
            </a:r>
          </a:p>
        </p:txBody>
      </p:sp>
    </p:spTree>
    <p:extLst>
      <p:ext uri="{BB962C8B-B14F-4D97-AF65-F5344CB8AC3E}">
        <p14:creationId xmlns:p14="http://schemas.microsoft.com/office/powerpoint/2010/main" val="126893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1791EB-8753-F4E0-5D5E-9774290B425C}"/>
              </a:ext>
            </a:extLst>
          </p:cNvPr>
          <p:cNvSpPr txBox="1"/>
          <p:nvPr/>
        </p:nvSpPr>
        <p:spPr>
          <a:xfrm>
            <a:off x="624468" y="468351"/>
            <a:ext cx="10727473" cy="5909310"/>
          </a:xfrm>
          <a:prstGeom prst="rect">
            <a:avLst/>
          </a:prstGeom>
          <a:noFill/>
        </p:spPr>
        <p:txBody>
          <a:bodyPr wrap="square" rtlCol="0">
            <a:spAutoFit/>
          </a:bodyPr>
          <a:lstStyle/>
          <a:p>
            <a:r>
              <a:rPr lang="en-US" b="1" dirty="0"/>
              <a:t>Why the Model Is Attractive</a:t>
            </a:r>
          </a:p>
          <a:p>
            <a:r>
              <a:rPr lang="en-US" b="1" dirty="0"/>
              <a:t>Multiple Revenue Layers</a:t>
            </a:r>
          </a:p>
          <a:p>
            <a:r>
              <a:rPr lang="en-US" dirty="0"/>
              <a:t>Not dependent on a single income stream</a:t>
            </a:r>
          </a:p>
          <a:p>
            <a:r>
              <a:rPr lang="en-US" b="1" dirty="0"/>
              <a:t>High Sponsor Value Potential</a:t>
            </a:r>
          </a:p>
          <a:p>
            <a:r>
              <a:rPr lang="en-US" dirty="0"/>
              <a:t>Brands increasingly seek measurable experiential engagement</a:t>
            </a:r>
          </a:p>
          <a:p>
            <a:r>
              <a:rPr lang="en-US" b="1" dirty="0"/>
              <a:t>Strong Repeat Potential</a:t>
            </a:r>
          </a:p>
          <a:p>
            <a:r>
              <a:rPr lang="en-US" dirty="0"/>
              <a:t>Annual events create recurring sponsor and attendee relationships</a:t>
            </a:r>
          </a:p>
          <a:p>
            <a:r>
              <a:rPr lang="en-US" b="1" dirty="0"/>
              <a:t>Scalable National &amp; International Expansion</a:t>
            </a:r>
          </a:p>
          <a:p>
            <a:r>
              <a:rPr lang="en-US" dirty="0"/>
              <a:t>The operating model can extend into additional markets and event formats</a:t>
            </a:r>
          </a:p>
          <a:p>
            <a:endParaRPr lang="en-US" dirty="0"/>
          </a:p>
          <a:p>
            <a:r>
              <a:rPr lang="en-US" b="1" dirty="0"/>
              <a:t>Long-Term Business Vision</a:t>
            </a:r>
          </a:p>
          <a:p>
            <a:r>
              <a:rPr lang="en-US" b="1" dirty="0"/>
              <a:t>American Teen Scene Expo™ is designed to evolve beyond a five-city event into:</a:t>
            </a:r>
          </a:p>
          <a:p>
            <a:pPr marL="285750" indent="-285750">
              <a:buFont typeface="Wingdings" panose="05000000000000000000" pitchFamily="2" charset="2"/>
              <a:buChar char="§"/>
            </a:pPr>
            <a:r>
              <a:rPr lang="en-US" dirty="0"/>
              <a:t>A national and international event platform</a:t>
            </a:r>
          </a:p>
          <a:p>
            <a:pPr marL="285750" indent="-285750">
              <a:buFont typeface="Wingdings" panose="05000000000000000000" pitchFamily="2" charset="2"/>
              <a:buChar char="§"/>
            </a:pPr>
            <a:r>
              <a:rPr lang="en-US" dirty="0"/>
              <a:t>A youth marketing ecosystem</a:t>
            </a:r>
          </a:p>
          <a:p>
            <a:pPr marL="285750" indent="-285750">
              <a:buFont typeface="Wingdings" panose="05000000000000000000" pitchFamily="2" charset="2"/>
              <a:buChar char="§"/>
            </a:pPr>
            <a:r>
              <a:rPr lang="en-US" dirty="0"/>
              <a:t>A sponsorship and media property</a:t>
            </a:r>
          </a:p>
          <a:p>
            <a:pPr marL="285750" indent="-285750">
              <a:buFont typeface="Wingdings" panose="05000000000000000000" pitchFamily="2" charset="2"/>
              <a:buChar char="§"/>
            </a:pPr>
            <a:r>
              <a:rPr lang="en-US" dirty="0"/>
              <a:t>A year-round consumer engagement brand</a:t>
            </a:r>
          </a:p>
          <a:p>
            <a:endParaRPr lang="en-US" dirty="0"/>
          </a:p>
          <a:p>
            <a:r>
              <a:rPr lang="en-US" b="1" dirty="0"/>
              <a:t>“Built for recurring revenue, sponsor retention, and national &amp; international expansion.”</a:t>
            </a:r>
          </a:p>
          <a:p>
            <a:endParaRPr lang="en-US" b="1" dirty="0"/>
          </a:p>
          <a:p>
            <a:r>
              <a:rPr lang="en-US" b="1" dirty="0"/>
              <a:t>“As the audience grows, brand value and sponsor demand compound.”</a:t>
            </a:r>
          </a:p>
          <a:p>
            <a:endParaRPr lang="en-US" dirty="0"/>
          </a:p>
        </p:txBody>
      </p:sp>
    </p:spTree>
    <p:extLst>
      <p:ext uri="{BB962C8B-B14F-4D97-AF65-F5344CB8AC3E}">
        <p14:creationId xmlns:p14="http://schemas.microsoft.com/office/powerpoint/2010/main" val="3733234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5D7991-C004-D2CC-976B-60F2706A6D12}"/>
              </a:ext>
            </a:extLst>
          </p:cNvPr>
          <p:cNvPicPr>
            <a:picLocks noChangeAspect="1"/>
          </p:cNvPicPr>
          <p:nvPr/>
        </p:nvPicPr>
        <p:blipFill>
          <a:blip r:embed="rId2"/>
          <a:stretch>
            <a:fillRect/>
          </a:stretch>
        </p:blipFill>
        <p:spPr>
          <a:xfrm>
            <a:off x="2212975" y="809625"/>
            <a:ext cx="7766050" cy="5238750"/>
          </a:xfrm>
          <a:prstGeom prst="rect">
            <a:avLst/>
          </a:prstGeom>
        </p:spPr>
      </p:pic>
      <p:sp>
        <p:nvSpPr>
          <p:cNvPr id="5" name="TextBox 4">
            <a:extLst>
              <a:ext uri="{FF2B5EF4-FFF2-40B4-BE49-F238E27FC236}">
                <a16:creationId xmlns:a16="http://schemas.microsoft.com/office/drawing/2014/main" id="{1D578A18-9237-0204-71E4-9A9DCDEB3E65}"/>
              </a:ext>
            </a:extLst>
          </p:cNvPr>
          <p:cNvSpPr txBox="1"/>
          <p:nvPr/>
        </p:nvSpPr>
        <p:spPr>
          <a:xfrm>
            <a:off x="512956" y="278780"/>
            <a:ext cx="10437542" cy="369332"/>
          </a:xfrm>
          <a:prstGeom prst="rect">
            <a:avLst/>
          </a:prstGeom>
          <a:noFill/>
        </p:spPr>
        <p:txBody>
          <a:bodyPr wrap="square" rtlCol="0">
            <a:spAutoFit/>
          </a:bodyPr>
          <a:lstStyle/>
          <a:p>
            <a:r>
              <a:rPr lang="en-US" b="1" dirty="0"/>
              <a:t>Sample Floor Plan</a:t>
            </a:r>
          </a:p>
        </p:txBody>
      </p:sp>
    </p:spTree>
    <p:extLst>
      <p:ext uri="{BB962C8B-B14F-4D97-AF65-F5344CB8AC3E}">
        <p14:creationId xmlns:p14="http://schemas.microsoft.com/office/powerpoint/2010/main" val="979410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B9836E-19CA-C2E1-4835-0CB7F324015B}"/>
              </a:ext>
            </a:extLst>
          </p:cNvPr>
          <p:cNvSpPr txBox="1"/>
          <p:nvPr/>
        </p:nvSpPr>
        <p:spPr>
          <a:xfrm>
            <a:off x="680224" y="390293"/>
            <a:ext cx="5296830" cy="5909310"/>
          </a:xfrm>
          <a:prstGeom prst="rect">
            <a:avLst/>
          </a:prstGeom>
          <a:noFill/>
        </p:spPr>
        <p:txBody>
          <a:bodyPr wrap="square" rtlCol="0">
            <a:spAutoFit/>
          </a:bodyPr>
          <a:lstStyle/>
          <a:p>
            <a:pPr marL="0" marR="0">
              <a:buNone/>
            </a:pPr>
            <a:r>
              <a:rPr lang="en-US" sz="1800" b="1" kern="100" dirty="0">
                <a:effectLst/>
                <a:latin typeface="Arial" panose="020B0604020202020204" pitchFamily="34" charset="0"/>
                <a:ea typeface="Aptos" panose="020B0004020202020204" pitchFamily="34" charset="0"/>
              </a:rPr>
              <a:t>Traction &amp; Proof Points</a:t>
            </a:r>
            <a:endParaRPr lang="en-US" sz="2000" kern="100" dirty="0">
              <a:effectLst/>
              <a:latin typeface="Arial" panose="020B0604020202020204" pitchFamily="34" charset="0"/>
              <a:ea typeface="Aptos" panose="020B0004020202020204" pitchFamily="34" charset="0"/>
            </a:endParaRPr>
          </a:p>
          <a:p>
            <a:pPr marL="0" marR="0">
              <a:buNone/>
            </a:pPr>
            <a:r>
              <a:rPr lang="en-US" sz="1800" b="1" kern="100" dirty="0">
                <a:effectLst/>
                <a:latin typeface="Arial" panose="020B0604020202020204" pitchFamily="34" charset="0"/>
                <a:ea typeface="Aptos" panose="020B0004020202020204" pitchFamily="34" charset="0"/>
              </a:rPr>
              <a:t>Early Momentum Demonstrates Market Interest and Category Potential</a:t>
            </a:r>
            <a:endParaRPr lang="en-US" sz="2000" kern="100" dirty="0">
              <a:effectLst/>
              <a:latin typeface="Arial" panose="020B0604020202020204" pitchFamily="34" charset="0"/>
              <a:ea typeface="Aptos" panose="020B0004020202020204" pitchFamily="34" charset="0"/>
            </a:endParaRPr>
          </a:p>
          <a:p>
            <a:pPr marL="0" marR="0">
              <a:buNone/>
            </a:pPr>
            <a:r>
              <a:rPr lang="en-US" sz="1800" kern="100" dirty="0">
                <a:effectLst/>
                <a:latin typeface="Arial" panose="020B0604020202020204" pitchFamily="34" charset="0"/>
                <a:ea typeface="Aptos" panose="020B0004020202020204" pitchFamily="34" charset="0"/>
              </a:rPr>
              <a:t> </a:t>
            </a:r>
            <a:endParaRPr lang="en-US" sz="2000" kern="100" dirty="0">
              <a:effectLst/>
              <a:latin typeface="Arial" panose="020B0604020202020204" pitchFamily="34" charset="0"/>
              <a:ea typeface="Aptos" panose="020B0004020202020204" pitchFamily="34" charset="0"/>
            </a:endParaRPr>
          </a:p>
          <a:p>
            <a:pPr marL="0" marR="0">
              <a:buNone/>
            </a:pPr>
            <a:r>
              <a:rPr lang="en-US" sz="1800" b="1" kern="100" dirty="0">
                <a:effectLst/>
                <a:latin typeface="Arial" panose="020B0604020202020204" pitchFamily="34" charset="0"/>
                <a:ea typeface="Aptos" panose="020B0004020202020204" pitchFamily="34" charset="0"/>
              </a:rPr>
              <a:t>What We’ve Proven So Far</a:t>
            </a:r>
            <a:endParaRPr lang="en-US" sz="2000" kern="100" dirty="0">
              <a:effectLst/>
              <a:latin typeface="Arial" panose="020B0604020202020204" pitchFamily="34" charset="0"/>
              <a:ea typeface="Aptos" panose="020B0004020202020204" pitchFamily="34" charset="0"/>
            </a:endParaRPr>
          </a:p>
          <a:p>
            <a:pPr marL="0" marR="0" algn="just">
              <a:buNone/>
            </a:pPr>
            <a:r>
              <a:rPr lang="en-US" sz="1800" kern="100" dirty="0">
                <a:effectLst/>
                <a:latin typeface="Arial" panose="020B0604020202020204" pitchFamily="34" charset="0"/>
                <a:ea typeface="Aptos" panose="020B0004020202020204" pitchFamily="34" charset="0"/>
              </a:rPr>
              <a:t>American Teen Scene Expo™ has already generated early market validation through industry conversations, strategic development, and growing interest around the concept.</a:t>
            </a:r>
            <a:endParaRPr lang="en-US" sz="2000" kern="100" dirty="0">
              <a:effectLst/>
              <a:latin typeface="Arial" panose="020B0604020202020204" pitchFamily="34" charset="0"/>
              <a:ea typeface="Aptos" panose="020B0004020202020204" pitchFamily="34" charset="0"/>
            </a:endParaRPr>
          </a:p>
          <a:p>
            <a:pPr marL="0" marR="0" algn="just">
              <a:buNone/>
            </a:pPr>
            <a:r>
              <a:rPr lang="en-US" sz="1800" kern="100" dirty="0">
                <a:effectLst/>
                <a:latin typeface="Arial" panose="020B0604020202020204" pitchFamily="34" charset="0"/>
                <a:ea typeface="Aptos" panose="020B0004020202020204" pitchFamily="34" charset="0"/>
              </a:rPr>
              <a:t>This is not being built in a vacuum — it is being developed in response to clear shifts in youth engagement and experiential marketing demand.</a:t>
            </a:r>
            <a:endParaRPr lang="en-US" sz="2000" kern="100" dirty="0">
              <a:effectLst/>
              <a:latin typeface="Arial" panose="020B0604020202020204" pitchFamily="34" charset="0"/>
              <a:ea typeface="Aptos" panose="020B0004020202020204" pitchFamily="34" charset="0"/>
            </a:endParaRPr>
          </a:p>
          <a:p>
            <a:pPr marL="0" marR="0">
              <a:buNone/>
            </a:pPr>
            <a:r>
              <a:rPr lang="en-US" sz="1800" kern="100" dirty="0">
                <a:effectLst/>
                <a:latin typeface="Arial" panose="020B0604020202020204" pitchFamily="34" charset="0"/>
                <a:ea typeface="Aptos" panose="020B0004020202020204" pitchFamily="34" charset="0"/>
              </a:rPr>
              <a:t> </a:t>
            </a:r>
            <a:endParaRPr lang="en-US" sz="2000" kern="100" dirty="0">
              <a:effectLst/>
              <a:latin typeface="Arial" panose="020B0604020202020204" pitchFamily="34" charset="0"/>
              <a:ea typeface="Aptos" panose="020B0004020202020204" pitchFamily="34" charset="0"/>
            </a:endParaRPr>
          </a:p>
          <a:p>
            <a:pPr marL="0" marR="0">
              <a:buNone/>
            </a:pPr>
            <a:r>
              <a:rPr lang="en-US" sz="1800" b="1" kern="100" dirty="0">
                <a:effectLst/>
                <a:latin typeface="Arial" panose="020B0604020202020204" pitchFamily="34" charset="0"/>
                <a:ea typeface="Aptos" panose="020B0004020202020204" pitchFamily="34" charset="0"/>
              </a:rPr>
              <a:t>Current Proof Points</a:t>
            </a:r>
            <a:endParaRPr lang="en-US" sz="2000" kern="100" dirty="0">
              <a:effectLst/>
              <a:latin typeface="Arial" panose="020B0604020202020204" pitchFamily="34" charset="0"/>
              <a:ea typeface="Aptos" panose="020B0004020202020204" pitchFamily="34" charset="0"/>
            </a:endParaRPr>
          </a:p>
          <a:p>
            <a:pPr marL="0" marR="0">
              <a:buNone/>
            </a:pPr>
            <a:r>
              <a:rPr lang="en-US" sz="1800" b="1" kern="100" dirty="0">
                <a:effectLst/>
                <a:latin typeface="Arial" panose="020B0604020202020204" pitchFamily="34" charset="0"/>
                <a:ea typeface="Aptos" panose="020B0004020202020204" pitchFamily="34" charset="0"/>
              </a:rPr>
              <a:t>Market Validation</a:t>
            </a:r>
            <a:endParaRPr lang="en-US" sz="2000" kern="100" dirty="0">
              <a:effectLst/>
              <a:latin typeface="Arial" panose="020B0604020202020204" pitchFamily="34" charset="0"/>
              <a:ea typeface="Aptos" panose="020B0004020202020204" pitchFamily="34" charset="0"/>
            </a:endParaRPr>
          </a:p>
          <a:p>
            <a:pPr marL="285750" marR="0" lvl="0" indent="-285750" algn="just">
              <a:buSzPts val="1000"/>
              <a:buFont typeface="Wingdings" panose="05000000000000000000" pitchFamily="2" charset="2"/>
              <a:buChar char="§"/>
              <a:tabLst>
                <a:tab pos="457200" algn="l"/>
              </a:tabLst>
            </a:pPr>
            <a:r>
              <a:rPr lang="en-US" sz="1800" kern="100" dirty="0">
                <a:effectLst/>
                <a:latin typeface="Arial" panose="020B0604020202020204" pitchFamily="34" charset="0"/>
                <a:ea typeface="Aptos" panose="020B0004020202020204" pitchFamily="34" charset="0"/>
              </a:rPr>
              <a:t>Positive feedback from industry discussions</a:t>
            </a:r>
            <a:endParaRPr lang="en-US" sz="2000" kern="100" dirty="0">
              <a:effectLst/>
              <a:latin typeface="Arial" panose="020B0604020202020204" pitchFamily="34" charset="0"/>
              <a:ea typeface="Aptos" panose="020B0004020202020204" pitchFamily="34" charset="0"/>
            </a:endParaRPr>
          </a:p>
          <a:p>
            <a:pPr marL="285750" marR="0" lvl="0" indent="-285750" algn="just">
              <a:buSzPts val="1000"/>
              <a:buFont typeface="Wingdings" panose="05000000000000000000" pitchFamily="2" charset="2"/>
              <a:buChar char="§"/>
              <a:tabLst>
                <a:tab pos="457200" algn="l"/>
              </a:tabLst>
            </a:pPr>
            <a:r>
              <a:rPr lang="en-US" sz="1800" kern="100" dirty="0">
                <a:effectLst/>
                <a:latin typeface="Arial" panose="020B0604020202020204" pitchFamily="34" charset="0"/>
                <a:ea typeface="Aptos" panose="020B0004020202020204" pitchFamily="34" charset="0"/>
              </a:rPr>
              <a:t>Strong conceptual interest from youth-focused brands and partners</a:t>
            </a:r>
            <a:endParaRPr lang="en-US" sz="2000" kern="100" dirty="0">
              <a:effectLst/>
              <a:latin typeface="Arial" panose="020B0604020202020204" pitchFamily="34" charset="0"/>
              <a:ea typeface="Aptos" panose="020B0004020202020204" pitchFamily="34" charset="0"/>
            </a:endParaRPr>
          </a:p>
          <a:p>
            <a:pPr marL="285750" marR="0" lvl="0" indent="-285750" algn="just">
              <a:buSzPts val="1000"/>
              <a:buFont typeface="Wingdings" panose="05000000000000000000" pitchFamily="2" charset="2"/>
              <a:buChar char="§"/>
              <a:tabLst>
                <a:tab pos="457200" algn="l"/>
              </a:tabLst>
            </a:pPr>
            <a:r>
              <a:rPr lang="en-US" sz="1800" kern="100" dirty="0">
                <a:effectLst/>
                <a:latin typeface="Arial" panose="020B0604020202020204" pitchFamily="34" charset="0"/>
                <a:ea typeface="Aptos" panose="020B0004020202020204" pitchFamily="34" charset="0"/>
              </a:rPr>
              <a:t>Growing demand for experiential marketing platforms targeting Gen Z</a:t>
            </a:r>
            <a:endParaRPr lang="en-US" sz="2000" kern="100" dirty="0">
              <a:effectLst/>
              <a:latin typeface="Arial" panose="020B0604020202020204" pitchFamily="34" charset="0"/>
              <a:ea typeface="Aptos" panose="020B0004020202020204" pitchFamily="34" charset="0"/>
            </a:endParaRPr>
          </a:p>
          <a:p>
            <a:pPr marL="0" marR="0">
              <a:buNone/>
            </a:pPr>
            <a:r>
              <a:rPr lang="en-US" sz="1800" kern="100" dirty="0">
                <a:effectLst/>
                <a:latin typeface="Arial" panose="020B0604020202020204" pitchFamily="34" charset="0"/>
                <a:ea typeface="Aptos" panose="020B0004020202020204" pitchFamily="34" charset="0"/>
              </a:rPr>
              <a:t> </a:t>
            </a:r>
            <a:endParaRPr lang="en-US" sz="2000" kern="100" dirty="0">
              <a:effectLst/>
              <a:latin typeface="Arial" panose="020B0604020202020204" pitchFamily="34" charset="0"/>
              <a:ea typeface="Aptos" panose="020B0004020202020204" pitchFamily="34" charset="0"/>
            </a:endParaRPr>
          </a:p>
        </p:txBody>
      </p:sp>
      <p:sp>
        <p:nvSpPr>
          <p:cNvPr id="3" name="TextBox 2">
            <a:extLst>
              <a:ext uri="{FF2B5EF4-FFF2-40B4-BE49-F238E27FC236}">
                <a16:creationId xmlns:a16="http://schemas.microsoft.com/office/drawing/2014/main" id="{9441EA89-2CB0-E414-BF37-9589D3D5F88B}"/>
              </a:ext>
            </a:extLst>
          </p:cNvPr>
          <p:cNvSpPr txBox="1"/>
          <p:nvPr/>
        </p:nvSpPr>
        <p:spPr>
          <a:xfrm>
            <a:off x="6378498" y="390293"/>
            <a:ext cx="5675970" cy="47705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mn-cs"/>
              </a:rPr>
              <a:t>Strategic Development</a:t>
            </a:r>
            <a:endParaRPr kumimoji="0" lang="en-US" sz="20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Pts val="1000"/>
              <a:buFont typeface="Wingdings" panose="05000000000000000000" pitchFamily="2" charset="2"/>
              <a:buChar char="§"/>
              <a:tabLst>
                <a:tab pos="457200" algn="l"/>
              </a:tabLst>
              <a:defRPr/>
            </a:pPr>
            <a:r>
              <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mn-cs"/>
              </a:rPr>
              <a:t>Business structure and positioning established</a:t>
            </a:r>
            <a:endParaRPr kumimoji="0" lang="en-US" sz="20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Pts val="1000"/>
              <a:buFont typeface="Wingdings" panose="05000000000000000000" pitchFamily="2" charset="2"/>
              <a:buChar char="§"/>
              <a:tabLst>
                <a:tab pos="457200" algn="l"/>
              </a:tabLst>
              <a:defRPr/>
            </a:pPr>
            <a:r>
              <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mn-cs"/>
              </a:rPr>
              <a:t>Investor outreach and funding discussions underway</a:t>
            </a:r>
            <a:endParaRPr kumimoji="0" lang="en-US" sz="20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Pts val="1000"/>
              <a:buFont typeface="Wingdings" panose="05000000000000000000" pitchFamily="2" charset="2"/>
              <a:buChar char="§"/>
              <a:tabLst>
                <a:tab pos="457200" algn="l"/>
              </a:tabLst>
              <a:defRPr/>
            </a:pPr>
            <a:r>
              <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mn-cs"/>
              </a:rPr>
              <a:t>Sponsorship and partnership strategy in development</a:t>
            </a:r>
            <a:endParaRPr kumimoji="0" lang="en-US" sz="20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Pts val="1000"/>
              <a:buFont typeface="Wingdings" panose="05000000000000000000" pitchFamily="2" charset="2"/>
              <a:buChar char="§"/>
              <a:tabLst>
                <a:tab pos="457200" algn="l"/>
              </a:tabLst>
              <a:defRPr/>
            </a:pPr>
            <a:r>
              <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mn-cs"/>
              </a:rPr>
              <a:t>Scalable national event framework created</a:t>
            </a:r>
          </a:p>
          <a:p>
            <a:pPr marR="0" lvl="0" algn="l" defTabSz="914400" rtl="0" eaLnBrk="1" fontAlgn="auto" latinLnBrk="0" hangingPunct="1">
              <a:lnSpc>
                <a:spcPct val="100000"/>
              </a:lnSpc>
              <a:spcBef>
                <a:spcPts val="0"/>
              </a:spcBef>
              <a:spcAft>
                <a:spcPts val="0"/>
              </a:spcAft>
              <a:buClrTx/>
              <a:buSzPts val="1000"/>
              <a:tabLst>
                <a:tab pos="457200" algn="l"/>
              </a:tabLst>
              <a:defRPr/>
            </a:pPr>
            <a:endParaRPr lang="en-US" kern="100" dirty="0">
              <a:solidFill>
                <a:prstClr val="black"/>
              </a:solidFill>
              <a:latin typeface="Arial" panose="020B0604020202020204" pitchFamily="34" charset="0"/>
              <a:ea typeface="Aptos" panose="020B0004020202020204" pitchFamily="34" charset="0"/>
            </a:endParaRPr>
          </a:p>
          <a:p>
            <a:pPr marL="0" marR="0">
              <a:buNone/>
            </a:pPr>
            <a:r>
              <a:rPr lang="en-US" sz="2000" b="1" kern="100" dirty="0">
                <a:effectLst/>
                <a:latin typeface="Arial" panose="020B0604020202020204" pitchFamily="34" charset="0"/>
                <a:ea typeface="Aptos" panose="020B0004020202020204" pitchFamily="34" charset="0"/>
              </a:rPr>
              <a:t>Industry Timing</a:t>
            </a:r>
            <a:endParaRPr lang="en-US" sz="2400" kern="100" dirty="0">
              <a:effectLst/>
              <a:latin typeface="Arial" panose="020B0604020202020204" pitchFamily="34" charset="0"/>
              <a:ea typeface="Aptos" panose="020B0004020202020204" pitchFamily="34" charset="0"/>
            </a:endParaRPr>
          </a:p>
          <a:p>
            <a:pPr marL="0" marR="0" algn="just">
              <a:buNone/>
            </a:pPr>
            <a:r>
              <a:rPr lang="en-US" sz="2000" kern="100" dirty="0">
                <a:effectLst/>
                <a:latin typeface="Arial" panose="020B0604020202020204" pitchFamily="34" charset="0"/>
                <a:ea typeface="Aptos" panose="020B0004020202020204" pitchFamily="34" charset="0"/>
              </a:rPr>
              <a:t>The market is actively moving toward:</a:t>
            </a:r>
            <a:endParaRPr lang="en-US" sz="2400" kern="100" dirty="0">
              <a:effectLst/>
              <a:latin typeface="Arial" panose="020B0604020202020204" pitchFamily="34" charset="0"/>
              <a:ea typeface="Aptos" panose="020B0004020202020204" pitchFamily="34" charset="0"/>
            </a:endParaRPr>
          </a:p>
          <a:p>
            <a:pPr marL="342900" marR="0" lvl="0" indent="-342900" algn="just">
              <a:buSzPts val="1000"/>
              <a:buFont typeface="Wingdings" panose="05000000000000000000" pitchFamily="2" charset="2"/>
              <a:buChar char="§"/>
              <a:tabLst>
                <a:tab pos="457200" algn="l"/>
              </a:tabLst>
            </a:pPr>
            <a:r>
              <a:rPr lang="en-US" sz="2000" kern="100" dirty="0">
                <a:effectLst/>
                <a:latin typeface="Arial" panose="020B0604020202020204" pitchFamily="34" charset="0"/>
                <a:ea typeface="Aptos" panose="020B0004020202020204" pitchFamily="34" charset="0"/>
              </a:rPr>
              <a:t>Live consumer engagement</a:t>
            </a:r>
            <a:endParaRPr lang="en-US" sz="2400" kern="100" dirty="0">
              <a:effectLst/>
              <a:latin typeface="Arial" panose="020B0604020202020204" pitchFamily="34" charset="0"/>
              <a:ea typeface="Aptos" panose="020B0004020202020204" pitchFamily="34" charset="0"/>
            </a:endParaRPr>
          </a:p>
          <a:p>
            <a:pPr marL="342900" marR="0" lvl="0" indent="-342900" algn="just">
              <a:buSzPts val="1000"/>
              <a:buFont typeface="Wingdings" panose="05000000000000000000" pitchFamily="2" charset="2"/>
              <a:buChar char="§"/>
              <a:tabLst>
                <a:tab pos="457200" algn="l"/>
              </a:tabLst>
            </a:pPr>
            <a:r>
              <a:rPr lang="en-US" sz="2000" kern="100" dirty="0">
                <a:effectLst/>
                <a:latin typeface="Arial" panose="020B0604020202020204" pitchFamily="34" charset="0"/>
                <a:ea typeface="Aptos" panose="020B0004020202020204" pitchFamily="34" charset="0"/>
              </a:rPr>
              <a:t>Influencer-driven marketing</a:t>
            </a:r>
            <a:endParaRPr lang="en-US" sz="2400" kern="100" dirty="0">
              <a:effectLst/>
              <a:latin typeface="Arial" panose="020B0604020202020204" pitchFamily="34" charset="0"/>
              <a:ea typeface="Aptos" panose="020B0004020202020204" pitchFamily="34" charset="0"/>
            </a:endParaRPr>
          </a:p>
          <a:p>
            <a:pPr marL="342900" marR="0" lvl="0" indent="-342900" algn="just">
              <a:buSzPts val="1000"/>
              <a:buFont typeface="Wingdings" panose="05000000000000000000" pitchFamily="2" charset="2"/>
              <a:buChar char="§"/>
              <a:tabLst>
                <a:tab pos="457200" algn="l"/>
              </a:tabLst>
            </a:pPr>
            <a:r>
              <a:rPr lang="en-US" sz="2000" kern="100" dirty="0">
                <a:effectLst/>
                <a:latin typeface="Arial" panose="020B0604020202020204" pitchFamily="34" charset="0"/>
                <a:ea typeface="Aptos" panose="020B0004020202020204" pitchFamily="34" charset="0"/>
              </a:rPr>
              <a:t>Experience-first activations</a:t>
            </a:r>
            <a:endParaRPr lang="en-US" sz="2400" kern="100" dirty="0">
              <a:effectLst/>
              <a:latin typeface="Arial" panose="020B0604020202020204" pitchFamily="34" charset="0"/>
              <a:ea typeface="Aptos" panose="020B0004020202020204" pitchFamily="34" charset="0"/>
            </a:endParaRPr>
          </a:p>
          <a:p>
            <a:pPr marL="342900" marR="0" lvl="0" indent="-342900" algn="just">
              <a:buSzPts val="1000"/>
              <a:buFont typeface="Wingdings" panose="05000000000000000000" pitchFamily="2" charset="2"/>
              <a:buChar char="§"/>
              <a:tabLst>
                <a:tab pos="457200" algn="l"/>
              </a:tabLst>
            </a:pPr>
            <a:r>
              <a:rPr lang="en-US" sz="2000" kern="100" dirty="0">
                <a:effectLst/>
                <a:latin typeface="Arial" panose="020B0604020202020204" pitchFamily="34" charset="0"/>
                <a:ea typeface="Aptos" panose="020B0004020202020204" pitchFamily="34" charset="0"/>
              </a:rPr>
              <a:t>Community-centered brand interaction</a:t>
            </a:r>
            <a:endParaRPr lang="en-US" sz="2400" kern="100" dirty="0">
              <a:effectLst/>
              <a:latin typeface="Arial" panose="020B0604020202020204" pitchFamily="34" charset="0"/>
              <a:ea typeface="Aptos" panose="020B0004020202020204" pitchFamily="34" charset="0"/>
            </a:endParaRPr>
          </a:p>
          <a:p>
            <a:pPr algn="just">
              <a:buNone/>
            </a:pPr>
            <a:r>
              <a:rPr lang="en-US" sz="2000" dirty="0">
                <a:effectLst/>
                <a:latin typeface="Arial" panose="020B0604020202020204" pitchFamily="34" charset="0"/>
                <a:ea typeface="Aptos" panose="020B0004020202020204" pitchFamily="34" charset="0"/>
              </a:rPr>
              <a:t>American Teen Scene Expo™ is positioned directly within these accelerating trends.</a:t>
            </a:r>
            <a:endParaRPr kumimoji="0" lang="en-US" sz="20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mn-cs"/>
            </a:endParaRPr>
          </a:p>
        </p:txBody>
      </p:sp>
    </p:spTree>
    <p:extLst>
      <p:ext uri="{BB962C8B-B14F-4D97-AF65-F5344CB8AC3E}">
        <p14:creationId xmlns:p14="http://schemas.microsoft.com/office/powerpoint/2010/main" val="840261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5C311B-9370-3F69-9186-17799F15F61C}"/>
              </a:ext>
            </a:extLst>
          </p:cNvPr>
          <p:cNvSpPr txBox="1"/>
          <p:nvPr/>
        </p:nvSpPr>
        <p:spPr>
          <a:xfrm>
            <a:off x="546410" y="267629"/>
            <a:ext cx="5549590" cy="3970318"/>
          </a:xfrm>
          <a:prstGeom prst="rect">
            <a:avLst/>
          </a:prstGeom>
          <a:noFill/>
        </p:spPr>
        <p:txBody>
          <a:bodyPr wrap="square" rtlCol="0">
            <a:spAutoFit/>
          </a:bodyPr>
          <a:lstStyle/>
          <a:p>
            <a:pPr marL="0" marR="0">
              <a:buNone/>
            </a:pPr>
            <a:r>
              <a:rPr lang="en-US" sz="1800" b="1" kern="100" dirty="0">
                <a:effectLst/>
                <a:latin typeface="Arial" panose="020B0604020202020204" pitchFamily="34" charset="0"/>
                <a:ea typeface="Aptos" panose="020B0004020202020204" pitchFamily="34" charset="0"/>
              </a:rPr>
              <a:t>What Early Success Looks Like</a:t>
            </a:r>
            <a:endParaRPr lang="en-US" sz="2000" kern="100" dirty="0">
              <a:effectLst/>
              <a:latin typeface="Arial" panose="020B0604020202020204" pitchFamily="34" charset="0"/>
              <a:ea typeface="Aptos" panose="020B0004020202020204" pitchFamily="34" charset="0"/>
            </a:endParaRPr>
          </a:p>
          <a:p>
            <a:pPr marL="0" marR="0">
              <a:buNone/>
            </a:pPr>
            <a:r>
              <a:rPr lang="en-US" sz="1800" kern="100" dirty="0">
                <a:effectLst/>
                <a:latin typeface="Arial" panose="020B0604020202020204" pitchFamily="34" charset="0"/>
                <a:ea typeface="Aptos" panose="020B0004020202020204" pitchFamily="34" charset="0"/>
              </a:rPr>
              <a:t>(We will customize this section as real metrics develop.)</a:t>
            </a:r>
            <a:endParaRPr lang="en-US" sz="2000" kern="100" dirty="0">
              <a:effectLst/>
              <a:latin typeface="Arial" panose="020B0604020202020204" pitchFamily="34" charset="0"/>
              <a:ea typeface="Aptos" panose="020B0004020202020204" pitchFamily="34" charset="0"/>
            </a:endParaRPr>
          </a:p>
          <a:p>
            <a:pPr marL="0" marR="0">
              <a:buNone/>
            </a:pPr>
            <a:r>
              <a:rPr lang="en-US" sz="1800" b="1" kern="100" dirty="0">
                <a:effectLst/>
                <a:latin typeface="Arial" panose="020B0604020202020204" pitchFamily="34" charset="0"/>
                <a:ea typeface="Aptos" panose="020B0004020202020204" pitchFamily="34" charset="0"/>
              </a:rPr>
              <a:t>Potential Near-Term Milestones:</a:t>
            </a:r>
            <a:endParaRPr lang="en-US" sz="2000" kern="100" dirty="0">
              <a:effectLst/>
              <a:latin typeface="Arial" panose="020B0604020202020204" pitchFamily="34" charset="0"/>
              <a:ea typeface="Aptos" panose="020B0004020202020204" pitchFamily="34" charset="0"/>
            </a:endParaRPr>
          </a:p>
          <a:p>
            <a:pPr marL="285750" marR="0" lvl="0" indent="-285750">
              <a:buSzPts val="1000"/>
              <a:buFont typeface="Wingdings" panose="05000000000000000000" pitchFamily="2" charset="2"/>
              <a:buChar char="§"/>
              <a:tabLst>
                <a:tab pos="457200" algn="l"/>
              </a:tabLst>
            </a:pPr>
            <a:r>
              <a:rPr lang="en-US" sz="1800" kern="100" dirty="0">
                <a:effectLst/>
                <a:latin typeface="Arial" panose="020B0604020202020204" pitchFamily="34" charset="0"/>
                <a:ea typeface="Aptos" panose="020B0004020202020204" pitchFamily="34" charset="0"/>
              </a:rPr>
              <a:t>Sponsor LOIs (Letters of Intent)</a:t>
            </a:r>
            <a:endParaRPr lang="en-US" sz="2000" kern="100" dirty="0">
              <a:effectLst/>
              <a:latin typeface="Arial" panose="020B0604020202020204" pitchFamily="34" charset="0"/>
              <a:ea typeface="Aptos" panose="020B0004020202020204" pitchFamily="34" charset="0"/>
            </a:endParaRPr>
          </a:p>
          <a:p>
            <a:pPr marL="285750" marR="0" lvl="0" indent="-285750">
              <a:buSzPts val="1000"/>
              <a:buFont typeface="Wingdings" panose="05000000000000000000" pitchFamily="2" charset="2"/>
              <a:buChar char="§"/>
              <a:tabLst>
                <a:tab pos="457200" algn="l"/>
              </a:tabLst>
            </a:pPr>
            <a:r>
              <a:rPr lang="en-US" sz="1800" kern="100" dirty="0">
                <a:effectLst/>
                <a:latin typeface="Arial" panose="020B0604020202020204" pitchFamily="34" charset="0"/>
                <a:ea typeface="Aptos" panose="020B0004020202020204" pitchFamily="34" charset="0"/>
              </a:rPr>
              <a:t>Brand partnership discussions</a:t>
            </a:r>
            <a:endParaRPr lang="en-US" sz="2000" kern="100" dirty="0">
              <a:effectLst/>
              <a:latin typeface="Arial" panose="020B0604020202020204" pitchFamily="34" charset="0"/>
              <a:ea typeface="Aptos" panose="020B0004020202020204" pitchFamily="34" charset="0"/>
            </a:endParaRPr>
          </a:p>
          <a:p>
            <a:pPr marL="285750" marR="0" lvl="0" indent="-285750">
              <a:buSzPts val="1000"/>
              <a:buFont typeface="Wingdings" panose="05000000000000000000" pitchFamily="2" charset="2"/>
              <a:buChar char="§"/>
              <a:tabLst>
                <a:tab pos="457200" algn="l"/>
              </a:tabLst>
            </a:pPr>
            <a:r>
              <a:rPr lang="en-US" sz="1800" kern="100" dirty="0">
                <a:effectLst/>
                <a:latin typeface="Arial" panose="020B0604020202020204" pitchFamily="34" charset="0"/>
                <a:ea typeface="Aptos" panose="020B0004020202020204" pitchFamily="34" charset="0"/>
              </a:rPr>
              <a:t>Venue negotiations</a:t>
            </a:r>
            <a:endParaRPr lang="en-US" sz="2000" kern="100" dirty="0">
              <a:effectLst/>
              <a:latin typeface="Arial" panose="020B0604020202020204" pitchFamily="34" charset="0"/>
              <a:ea typeface="Aptos" panose="020B0004020202020204" pitchFamily="34" charset="0"/>
            </a:endParaRPr>
          </a:p>
          <a:p>
            <a:pPr marL="285750" marR="0" lvl="0" indent="-285750">
              <a:buSzPts val="1000"/>
              <a:buFont typeface="Wingdings" panose="05000000000000000000" pitchFamily="2" charset="2"/>
              <a:buChar char="§"/>
              <a:tabLst>
                <a:tab pos="457200" algn="l"/>
              </a:tabLst>
            </a:pPr>
            <a:r>
              <a:rPr lang="en-US" sz="1800" kern="100" dirty="0">
                <a:effectLst/>
                <a:latin typeface="Arial" panose="020B0604020202020204" pitchFamily="34" charset="0"/>
                <a:ea typeface="Aptos" panose="020B0004020202020204" pitchFamily="34" charset="0"/>
              </a:rPr>
              <a:t>Influencer participation commitments</a:t>
            </a:r>
            <a:endParaRPr lang="en-US" sz="2000" kern="100" dirty="0">
              <a:effectLst/>
              <a:latin typeface="Arial" panose="020B0604020202020204" pitchFamily="34" charset="0"/>
              <a:ea typeface="Aptos" panose="020B0004020202020204" pitchFamily="34" charset="0"/>
            </a:endParaRPr>
          </a:p>
          <a:p>
            <a:pPr marL="285750" marR="0" lvl="0" indent="-285750">
              <a:buSzPts val="1000"/>
              <a:buFont typeface="Wingdings" panose="05000000000000000000" pitchFamily="2" charset="2"/>
              <a:buChar char="§"/>
              <a:tabLst>
                <a:tab pos="457200" algn="l"/>
              </a:tabLst>
            </a:pPr>
            <a:r>
              <a:rPr lang="en-US" sz="1800" kern="100" dirty="0">
                <a:effectLst/>
                <a:latin typeface="Arial" panose="020B0604020202020204" pitchFamily="34" charset="0"/>
                <a:ea typeface="Aptos" panose="020B0004020202020204" pitchFamily="34" charset="0"/>
              </a:rPr>
              <a:t>Social audience growth</a:t>
            </a:r>
            <a:endParaRPr lang="en-US" sz="2000" kern="100" dirty="0">
              <a:effectLst/>
              <a:latin typeface="Arial" panose="020B0604020202020204" pitchFamily="34" charset="0"/>
              <a:ea typeface="Aptos" panose="020B0004020202020204" pitchFamily="34" charset="0"/>
            </a:endParaRPr>
          </a:p>
          <a:p>
            <a:pPr marL="285750" marR="0" lvl="0" indent="-285750">
              <a:buSzPts val="1000"/>
              <a:buFont typeface="Wingdings" panose="05000000000000000000" pitchFamily="2" charset="2"/>
              <a:buChar char="§"/>
              <a:tabLst>
                <a:tab pos="457200" algn="l"/>
              </a:tabLst>
            </a:pPr>
            <a:r>
              <a:rPr lang="en-US" sz="1800" kern="100" dirty="0">
                <a:effectLst/>
                <a:latin typeface="Arial" panose="020B0604020202020204" pitchFamily="34" charset="0"/>
                <a:ea typeface="Aptos" panose="020B0004020202020204" pitchFamily="34" charset="0"/>
              </a:rPr>
              <a:t>Advisory board recruitment</a:t>
            </a:r>
            <a:endParaRPr lang="en-US" sz="2000" kern="100" dirty="0">
              <a:effectLst/>
              <a:latin typeface="Arial" panose="020B0604020202020204" pitchFamily="34" charset="0"/>
              <a:ea typeface="Aptos" panose="020B0004020202020204" pitchFamily="34" charset="0"/>
            </a:endParaRPr>
          </a:p>
          <a:p>
            <a:pPr marL="285750" marR="0" lvl="0" indent="-285750">
              <a:buSzPts val="1000"/>
              <a:buFont typeface="Wingdings" panose="05000000000000000000" pitchFamily="2" charset="2"/>
              <a:buChar char="§"/>
              <a:tabLst>
                <a:tab pos="457200" algn="l"/>
              </a:tabLst>
            </a:pPr>
            <a:r>
              <a:rPr lang="en-US" sz="1800" kern="100" dirty="0">
                <a:effectLst/>
                <a:latin typeface="Arial" panose="020B0604020202020204" pitchFamily="34" charset="0"/>
                <a:ea typeface="Aptos" panose="020B0004020202020204" pitchFamily="34" charset="0"/>
              </a:rPr>
              <a:t>Media interest</a:t>
            </a:r>
            <a:endParaRPr lang="en-US" sz="2000" kern="100" dirty="0">
              <a:effectLst/>
              <a:latin typeface="Arial" panose="020B0604020202020204" pitchFamily="34" charset="0"/>
              <a:ea typeface="Aptos" panose="020B0004020202020204" pitchFamily="34" charset="0"/>
            </a:endParaRPr>
          </a:p>
          <a:p>
            <a:pPr marL="285750" marR="0" lvl="0" indent="-285750">
              <a:buSzPts val="1000"/>
              <a:buFont typeface="Wingdings" panose="05000000000000000000" pitchFamily="2" charset="2"/>
              <a:buChar char="§"/>
              <a:tabLst>
                <a:tab pos="457200" algn="l"/>
              </a:tabLst>
            </a:pPr>
            <a:r>
              <a:rPr lang="en-US" sz="1800" kern="100" dirty="0">
                <a:effectLst/>
                <a:latin typeface="Arial" panose="020B0604020202020204" pitchFamily="34" charset="0"/>
                <a:ea typeface="Aptos" panose="020B0004020202020204" pitchFamily="34" charset="0"/>
              </a:rPr>
              <a:t>Vendor onboarding</a:t>
            </a:r>
            <a:endParaRPr lang="en-US" sz="2000" kern="100" dirty="0">
              <a:effectLst/>
              <a:latin typeface="Arial" panose="020B0604020202020204" pitchFamily="34" charset="0"/>
              <a:ea typeface="Aptos" panose="020B0004020202020204" pitchFamily="34" charset="0"/>
            </a:endParaRPr>
          </a:p>
          <a:p>
            <a:pPr marL="285750" marR="0" lvl="0" indent="-285750">
              <a:buSzPts val="1000"/>
              <a:buFont typeface="Wingdings" panose="05000000000000000000" pitchFamily="2" charset="2"/>
              <a:buChar char="§"/>
              <a:tabLst>
                <a:tab pos="457200" algn="l"/>
              </a:tabLst>
            </a:pPr>
            <a:r>
              <a:rPr lang="en-US" sz="1800" kern="100" dirty="0">
                <a:effectLst/>
                <a:latin typeface="Arial" panose="020B0604020202020204" pitchFamily="34" charset="0"/>
                <a:ea typeface="Aptos" panose="020B0004020202020204" pitchFamily="34" charset="0"/>
              </a:rPr>
              <a:t>Ticket waitlist growth</a:t>
            </a:r>
            <a:endParaRPr lang="en-US" sz="2000" kern="100" dirty="0">
              <a:effectLst/>
              <a:latin typeface="Arial" panose="020B0604020202020204" pitchFamily="34" charset="0"/>
              <a:ea typeface="Aptos" panose="020B0004020202020204" pitchFamily="34" charset="0"/>
            </a:endParaRPr>
          </a:p>
          <a:p>
            <a:pPr marL="0" marR="0">
              <a:buNone/>
            </a:pPr>
            <a:r>
              <a:rPr lang="en-US" sz="1800" kern="100" dirty="0">
                <a:effectLst/>
                <a:latin typeface="Arial" panose="020B0604020202020204" pitchFamily="34" charset="0"/>
                <a:ea typeface="Aptos" panose="020B0004020202020204" pitchFamily="34" charset="0"/>
              </a:rPr>
              <a:t> </a:t>
            </a:r>
            <a:endParaRPr lang="en-US" sz="2000" kern="100" dirty="0">
              <a:effectLst/>
              <a:latin typeface="Arial" panose="020B0604020202020204" pitchFamily="34" charset="0"/>
              <a:ea typeface="Aptos" panose="020B0004020202020204" pitchFamily="34" charset="0"/>
            </a:endParaRPr>
          </a:p>
        </p:txBody>
      </p:sp>
      <p:sp>
        <p:nvSpPr>
          <p:cNvPr id="3" name="TextBox 2">
            <a:extLst>
              <a:ext uri="{FF2B5EF4-FFF2-40B4-BE49-F238E27FC236}">
                <a16:creationId xmlns:a16="http://schemas.microsoft.com/office/drawing/2014/main" id="{A3D3E22B-CA85-7BFF-A100-890E73B710B8}"/>
              </a:ext>
            </a:extLst>
          </p:cNvPr>
          <p:cNvSpPr txBox="1"/>
          <p:nvPr/>
        </p:nvSpPr>
        <p:spPr>
          <a:xfrm>
            <a:off x="6378498" y="267629"/>
            <a:ext cx="5397190" cy="59093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mn-cs"/>
              </a:rPr>
              <a:t>Future KPI Categories</a:t>
            </a:r>
            <a:endParaRPr kumimoji="0" lang="en-US" sz="20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mn-cs"/>
              </a:rPr>
              <a:t>Investors will ultimately track:</a:t>
            </a:r>
            <a:endParaRPr kumimoji="0" lang="en-US" sz="20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Pts val="1000"/>
              <a:buFont typeface="Wingdings" panose="05000000000000000000" pitchFamily="2" charset="2"/>
              <a:buChar char="§"/>
              <a:tabLst>
                <a:tab pos="457200" algn="l"/>
              </a:tabLst>
              <a:defRPr/>
            </a:pPr>
            <a:r>
              <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mn-cs"/>
              </a:rPr>
              <a:t>Sponsor acquisition</a:t>
            </a:r>
            <a:endParaRPr kumimoji="0" lang="en-US" sz="20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Pts val="1000"/>
              <a:buFont typeface="Wingdings" panose="05000000000000000000" pitchFamily="2" charset="2"/>
              <a:buChar char="§"/>
              <a:tabLst>
                <a:tab pos="457200" algn="l"/>
              </a:tabLst>
              <a:defRPr/>
            </a:pPr>
            <a:r>
              <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mn-cs"/>
              </a:rPr>
              <a:t>Exhibitor retention</a:t>
            </a:r>
            <a:endParaRPr kumimoji="0" lang="en-US" sz="20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Pts val="1000"/>
              <a:buFont typeface="Wingdings" panose="05000000000000000000" pitchFamily="2" charset="2"/>
              <a:buChar char="§"/>
              <a:tabLst>
                <a:tab pos="457200" algn="l"/>
              </a:tabLst>
              <a:defRPr/>
            </a:pPr>
            <a:r>
              <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mn-cs"/>
              </a:rPr>
              <a:t>Ticket sales velocity</a:t>
            </a:r>
            <a:endParaRPr kumimoji="0" lang="en-US" sz="20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Pts val="1000"/>
              <a:buFont typeface="Wingdings" panose="05000000000000000000" pitchFamily="2" charset="2"/>
              <a:buChar char="§"/>
              <a:tabLst>
                <a:tab pos="457200" algn="l"/>
              </a:tabLst>
              <a:defRPr/>
            </a:pPr>
            <a:r>
              <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mn-cs"/>
              </a:rPr>
              <a:t>Social engagement reach</a:t>
            </a:r>
            <a:endParaRPr kumimoji="0" lang="en-US" sz="20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Pts val="1000"/>
              <a:buFont typeface="Wingdings" panose="05000000000000000000" pitchFamily="2" charset="2"/>
              <a:buChar char="§"/>
              <a:tabLst>
                <a:tab pos="457200" algn="l"/>
              </a:tabLst>
              <a:defRPr/>
            </a:pPr>
            <a:r>
              <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mn-cs"/>
              </a:rPr>
              <a:t>Influencer impressions</a:t>
            </a:r>
            <a:endParaRPr kumimoji="0" lang="en-US" sz="20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Pts val="1000"/>
              <a:buFont typeface="Wingdings" panose="05000000000000000000" pitchFamily="2" charset="2"/>
              <a:buChar char="§"/>
              <a:tabLst>
                <a:tab pos="457200" algn="l"/>
              </a:tabLst>
              <a:defRPr/>
            </a:pPr>
            <a:r>
              <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mn-cs"/>
              </a:rPr>
              <a:t>Consumer attendance growth</a:t>
            </a:r>
            <a:endParaRPr kumimoji="0" lang="en-US" sz="20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Pts val="1000"/>
              <a:buFont typeface="Wingdings" panose="05000000000000000000" pitchFamily="2" charset="2"/>
              <a:buChar char="§"/>
              <a:tabLst>
                <a:tab pos="457200" algn="l"/>
              </a:tabLst>
              <a:defRPr/>
            </a:pPr>
            <a:r>
              <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mn-cs"/>
              </a:rPr>
              <a:t>Brand renewal rates</a:t>
            </a:r>
            <a:endParaRPr kumimoji="0" lang="en-US" sz="20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Pts val="1000"/>
              <a:buFont typeface="Wingdings" panose="05000000000000000000" pitchFamily="2" charset="2"/>
              <a:buChar char="§"/>
              <a:tabLst>
                <a:tab pos="457200" algn="l"/>
              </a:tabLst>
              <a:defRPr/>
            </a:pPr>
            <a:r>
              <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mn-cs"/>
              </a:rPr>
              <a:t>Revenue per attendee</a:t>
            </a:r>
            <a:endParaRPr kumimoji="0" lang="en-US" sz="20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Pts val="1000"/>
              <a:buFont typeface="Wingdings" panose="05000000000000000000" pitchFamily="2" charset="2"/>
              <a:buChar char="§"/>
              <a:tabLst>
                <a:tab pos="457200" algn="l"/>
              </a:tabLst>
              <a:defRPr/>
            </a:pPr>
            <a:r>
              <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mn-cs"/>
              </a:rPr>
              <a:t>Cost per attendee acquisition</a:t>
            </a:r>
          </a:p>
          <a:p>
            <a:pPr marL="285750" marR="0" lvl="0" indent="-285750" algn="l" defTabSz="914400" rtl="0" eaLnBrk="1" fontAlgn="auto" latinLnBrk="0" hangingPunct="1">
              <a:lnSpc>
                <a:spcPct val="100000"/>
              </a:lnSpc>
              <a:spcBef>
                <a:spcPts val="0"/>
              </a:spcBef>
              <a:spcAft>
                <a:spcPts val="0"/>
              </a:spcAft>
              <a:buClrTx/>
              <a:buSzPts val="1000"/>
              <a:buFont typeface="Wingdings" panose="05000000000000000000" pitchFamily="2" charset="2"/>
              <a:buChar char="§"/>
              <a:tabLst>
                <a:tab pos="457200" algn="l"/>
              </a:tabLst>
              <a:defRPr/>
            </a:pPr>
            <a:endParaRPr lang="en-US" kern="100" dirty="0">
              <a:solidFill>
                <a:prstClr val="black"/>
              </a:solidFill>
              <a:latin typeface="Arial" panose="020B0604020202020204" pitchFamily="34" charset="0"/>
            </a:endParaRPr>
          </a:p>
          <a:p>
            <a:pPr marL="0" marR="0">
              <a:buNone/>
            </a:pPr>
            <a:r>
              <a:rPr lang="en-US" sz="1800" b="1" kern="100" dirty="0">
                <a:effectLst/>
                <a:latin typeface="Arial" panose="020B0604020202020204" pitchFamily="34" charset="0"/>
                <a:ea typeface="Aptos" panose="020B0004020202020204" pitchFamily="34" charset="0"/>
              </a:rPr>
              <a:t>Why Traction Matters</a:t>
            </a:r>
            <a:endParaRPr lang="en-US" sz="2000" kern="100" dirty="0">
              <a:effectLst/>
              <a:latin typeface="Arial" panose="020B0604020202020204" pitchFamily="34" charset="0"/>
              <a:ea typeface="Aptos" panose="020B0004020202020204" pitchFamily="34" charset="0"/>
            </a:endParaRPr>
          </a:p>
          <a:p>
            <a:pPr marL="0" marR="0">
              <a:buNone/>
            </a:pPr>
            <a:r>
              <a:rPr lang="en-US" sz="1800" b="1" kern="100" dirty="0">
                <a:effectLst/>
                <a:latin typeface="Arial" panose="020B0604020202020204" pitchFamily="34" charset="0"/>
                <a:ea typeface="Aptos" panose="020B0004020202020204" pitchFamily="34" charset="0"/>
              </a:rPr>
              <a:t>We are validating both sides of the marketplace:</a:t>
            </a:r>
            <a:endParaRPr lang="en-US" sz="2000" kern="100" dirty="0">
              <a:effectLst/>
              <a:latin typeface="Arial" panose="020B0604020202020204" pitchFamily="34" charset="0"/>
              <a:ea typeface="Aptos" panose="020B0004020202020204" pitchFamily="34" charset="0"/>
            </a:endParaRPr>
          </a:p>
          <a:p>
            <a:pPr marL="0" marR="0">
              <a:buNone/>
            </a:pPr>
            <a:r>
              <a:rPr lang="en-US" sz="1800" b="1" kern="100" dirty="0">
                <a:effectLst/>
                <a:latin typeface="Arial" panose="020B0604020202020204" pitchFamily="34" charset="0"/>
                <a:ea typeface="Aptos" panose="020B0004020202020204" pitchFamily="34" charset="0"/>
              </a:rPr>
              <a:t>Brands Want:</a:t>
            </a:r>
            <a:endParaRPr lang="en-US" sz="2000" kern="100" dirty="0">
              <a:effectLst/>
              <a:latin typeface="Arial" panose="020B0604020202020204" pitchFamily="34" charset="0"/>
              <a:ea typeface="Aptos" panose="020B0004020202020204" pitchFamily="34" charset="0"/>
            </a:endParaRPr>
          </a:p>
          <a:p>
            <a:pPr marL="285750" marR="0" lvl="0" indent="-285750">
              <a:buSzPts val="1000"/>
              <a:buFont typeface="Wingdings" panose="05000000000000000000" pitchFamily="2" charset="2"/>
              <a:buChar char="§"/>
              <a:tabLst>
                <a:tab pos="457200" algn="l"/>
              </a:tabLst>
            </a:pPr>
            <a:r>
              <a:rPr lang="en-US" sz="1800" kern="100" dirty="0">
                <a:effectLst/>
                <a:latin typeface="Arial" panose="020B0604020202020204" pitchFamily="34" charset="0"/>
                <a:ea typeface="Aptos" panose="020B0004020202020204" pitchFamily="34" charset="0"/>
              </a:rPr>
              <a:t>Authentic youth engagement</a:t>
            </a:r>
            <a:endParaRPr lang="en-US" sz="2000" kern="100" dirty="0">
              <a:effectLst/>
              <a:latin typeface="Arial" panose="020B0604020202020204" pitchFamily="34" charset="0"/>
              <a:ea typeface="Aptos" panose="020B0004020202020204" pitchFamily="34" charset="0"/>
            </a:endParaRPr>
          </a:p>
          <a:p>
            <a:pPr marL="285750" marR="0" lvl="0" indent="-285750">
              <a:buSzPts val="1000"/>
              <a:buFont typeface="Wingdings" panose="05000000000000000000" pitchFamily="2" charset="2"/>
              <a:buChar char="§"/>
              <a:tabLst>
                <a:tab pos="457200" algn="l"/>
              </a:tabLst>
            </a:pPr>
            <a:r>
              <a:rPr lang="en-US" sz="1800" kern="100" dirty="0">
                <a:effectLst/>
                <a:latin typeface="Arial" panose="020B0604020202020204" pitchFamily="34" charset="0"/>
                <a:ea typeface="Aptos" panose="020B0004020202020204" pitchFamily="34" charset="0"/>
              </a:rPr>
              <a:t>Experiential visibility</a:t>
            </a:r>
            <a:endParaRPr lang="en-US" sz="2000" kern="100" dirty="0">
              <a:effectLst/>
              <a:latin typeface="Arial" panose="020B0604020202020204" pitchFamily="34" charset="0"/>
              <a:ea typeface="Aptos" panose="020B0004020202020204" pitchFamily="34" charset="0"/>
            </a:endParaRPr>
          </a:p>
          <a:p>
            <a:pPr marL="285750" marR="0" lvl="0" indent="-285750">
              <a:buSzPts val="1000"/>
              <a:buFont typeface="Wingdings" panose="05000000000000000000" pitchFamily="2" charset="2"/>
              <a:buChar char="§"/>
              <a:tabLst>
                <a:tab pos="457200" algn="l"/>
              </a:tabLst>
            </a:pPr>
            <a:r>
              <a:rPr lang="en-US" sz="1800" kern="100" dirty="0">
                <a:effectLst/>
                <a:latin typeface="Arial" panose="020B0604020202020204" pitchFamily="34" charset="0"/>
                <a:ea typeface="Aptos" panose="020B0004020202020204" pitchFamily="34" charset="0"/>
              </a:rPr>
              <a:t>Social amplification</a:t>
            </a:r>
            <a:endParaRPr lang="en-US" sz="2000" kern="100" dirty="0">
              <a:effectLst/>
              <a:latin typeface="Arial" panose="020B0604020202020204" pitchFamily="34" charset="0"/>
              <a:ea typeface="Aptos" panose="020B0004020202020204" pitchFamily="34" charset="0"/>
            </a:endParaRPr>
          </a:p>
          <a:p>
            <a:pPr marL="285750" marR="0" lvl="0" indent="-285750">
              <a:buSzPts val="1000"/>
              <a:buFont typeface="Wingdings" panose="05000000000000000000" pitchFamily="2" charset="2"/>
              <a:buChar char="§"/>
              <a:tabLst>
                <a:tab pos="457200" algn="l"/>
              </a:tabLst>
            </a:pPr>
            <a:r>
              <a:rPr lang="en-US" sz="1800" kern="100" dirty="0">
                <a:effectLst/>
                <a:latin typeface="Arial" panose="020B0604020202020204" pitchFamily="34" charset="0"/>
                <a:ea typeface="Aptos" panose="020B0004020202020204" pitchFamily="34" charset="0"/>
              </a:rPr>
              <a:t>First-party consumer interaction</a:t>
            </a:r>
            <a:endParaRPr lang="en-US" sz="2000" kern="100" dirty="0">
              <a:effectLst/>
              <a:latin typeface="Arial" panose="020B0604020202020204" pitchFamily="34" charset="0"/>
              <a:ea typeface="Aptos" panose="020B0004020202020204" pitchFamily="34" charset="0"/>
            </a:endParaRPr>
          </a:p>
          <a:p>
            <a:pPr marR="0" lvl="0" algn="l" defTabSz="914400" rtl="0" eaLnBrk="1" fontAlgn="auto" latinLnBrk="0" hangingPunct="1">
              <a:lnSpc>
                <a:spcPct val="100000"/>
              </a:lnSpc>
              <a:spcBef>
                <a:spcPts val="0"/>
              </a:spcBef>
              <a:spcAft>
                <a:spcPts val="0"/>
              </a:spcAft>
              <a:buClrTx/>
              <a:buSzPts val="1000"/>
              <a:tabLst>
                <a:tab pos="457200" algn="l"/>
              </a:tabLst>
              <a:defRPr/>
            </a:pPr>
            <a:endParaRPr lang="en-US" dirty="0"/>
          </a:p>
        </p:txBody>
      </p:sp>
    </p:spTree>
    <p:extLst>
      <p:ext uri="{BB962C8B-B14F-4D97-AF65-F5344CB8AC3E}">
        <p14:creationId xmlns:p14="http://schemas.microsoft.com/office/powerpoint/2010/main" val="4076765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852176-CF01-B9B4-9EF6-24AB3C565A02}"/>
              </a:ext>
            </a:extLst>
          </p:cNvPr>
          <p:cNvSpPr txBox="1"/>
          <p:nvPr/>
        </p:nvSpPr>
        <p:spPr>
          <a:xfrm>
            <a:off x="602166" y="278780"/>
            <a:ext cx="11095463" cy="5755422"/>
          </a:xfrm>
          <a:prstGeom prst="rect">
            <a:avLst/>
          </a:prstGeom>
          <a:noFill/>
        </p:spPr>
        <p:txBody>
          <a:bodyPr wrap="square" rtlCol="0">
            <a:spAutoFit/>
          </a:bodyPr>
          <a:lstStyle/>
          <a:p>
            <a:pPr marL="0" marR="0">
              <a:buNone/>
            </a:pPr>
            <a:r>
              <a:rPr lang="en-US" sz="1800" b="1" kern="100" dirty="0">
                <a:effectLst/>
                <a:latin typeface="Arial" panose="020B0604020202020204" pitchFamily="34" charset="0"/>
                <a:ea typeface="Aptos" panose="020B0004020202020204" pitchFamily="34" charset="0"/>
              </a:rPr>
              <a:t>Consumers Want:</a:t>
            </a:r>
            <a:endParaRPr lang="en-US" sz="2000" kern="100" dirty="0">
              <a:effectLst/>
              <a:latin typeface="Arial" panose="020B0604020202020204" pitchFamily="34" charset="0"/>
              <a:ea typeface="Aptos" panose="020B0004020202020204" pitchFamily="34" charset="0"/>
            </a:endParaRPr>
          </a:p>
          <a:p>
            <a:pPr marL="285750" marR="0" lvl="0" indent="-285750">
              <a:buSzPts val="1000"/>
              <a:buFont typeface="Wingdings" panose="05000000000000000000" pitchFamily="2" charset="2"/>
              <a:buChar char="§"/>
              <a:tabLst>
                <a:tab pos="457200" algn="l"/>
              </a:tabLst>
            </a:pPr>
            <a:r>
              <a:rPr lang="en-US" sz="1800" kern="100" dirty="0">
                <a:effectLst/>
                <a:latin typeface="Arial" panose="020B0604020202020204" pitchFamily="34" charset="0"/>
                <a:ea typeface="Aptos" panose="020B0004020202020204" pitchFamily="34" charset="0"/>
              </a:rPr>
              <a:t>Live experiences</a:t>
            </a:r>
            <a:endParaRPr lang="en-US" sz="2000" kern="100" dirty="0">
              <a:effectLst/>
              <a:latin typeface="Arial" panose="020B0604020202020204" pitchFamily="34" charset="0"/>
              <a:ea typeface="Aptos" panose="020B0004020202020204" pitchFamily="34" charset="0"/>
            </a:endParaRPr>
          </a:p>
          <a:p>
            <a:pPr marL="285750" marR="0" lvl="0" indent="-285750">
              <a:buSzPts val="1000"/>
              <a:buFont typeface="Wingdings" panose="05000000000000000000" pitchFamily="2" charset="2"/>
              <a:buChar char="§"/>
              <a:tabLst>
                <a:tab pos="457200" algn="l"/>
              </a:tabLst>
            </a:pPr>
            <a:r>
              <a:rPr lang="en-US" sz="1800" kern="100" dirty="0">
                <a:effectLst/>
                <a:latin typeface="Arial" panose="020B0604020202020204" pitchFamily="34" charset="0"/>
                <a:ea typeface="Aptos" panose="020B0004020202020204" pitchFamily="34" charset="0"/>
              </a:rPr>
              <a:t>Community</a:t>
            </a:r>
            <a:endParaRPr lang="en-US" sz="2000" kern="100" dirty="0">
              <a:effectLst/>
              <a:latin typeface="Arial" panose="020B0604020202020204" pitchFamily="34" charset="0"/>
              <a:ea typeface="Aptos" panose="020B0004020202020204" pitchFamily="34" charset="0"/>
            </a:endParaRPr>
          </a:p>
          <a:p>
            <a:pPr marL="285750" marR="0" lvl="0" indent="-285750">
              <a:buSzPts val="1000"/>
              <a:buFont typeface="Wingdings" panose="05000000000000000000" pitchFamily="2" charset="2"/>
              <a:buChar char="§"/>
              <a:tabLst>
                <a:tab pos="457200" algn="l"/>
              </a:tabLst>
            </a:pPr>
            <a:r>
              <a:rPr lang="en-US" sz="1800" kern="100" dirty="0">
                <a:effectLst/>
                <a:latin typeface="Arial" panose="020B0604020202020204" pitchFamily="34" charset="0"/>
                <a:ea typeface="Aptos" panose="020B0004020202020204" pitchFamily="34" charset="0"/>
              </a:rPr>
              <a:t>Creator interaction</a:t>
            </a:r>
            <a:endParaRPr lang="en-US" sz="2000" kern="100" dirty="0">
              <a:effectLst/>
              <a:latin typeface="Arial" panose="020B0604020202020204" pitchFamily="34" charset="0"/>
              <a:ea typeface="Aptos" panose="020B0004020202020204" pitchFamily="34" charset="0"/>
            </a:endParaRPr>
          </a:p>
          <a:p>
            <a:pPr marL="285750" marR="0" lvl="0" indent="-285750">
              <a:buSzPts val="1000"/>
              <a:buFont typeface="Wingdings" panose="05000000000000000000" pitchFamily="2" charset="2"/>
              <a:buChar char="§"/>
              <a:tabLst>
                <a:tab pos="457200" algn="l"/>
              </a:tabLst>
            </a:pPr>
            <a:r>
              <a:rPr lang="en-US" sz="1800" kern="100" dirty="0">
                <a:effectLst/>
                <a:latin typeface="Arial" panose="020B0604020202020204" pitchFamily="34" charset="0"/>
                <a:ea typeface="Aptos" panose="020B0004020202020204" pitchFamily="34" charset="0"/>
              </a:rPr>
              <a:t>Discovery-driven entertainment</a:t>
            </a:r>
            <a:endParaRPr lang="en-US" sz="2000" kern="100" dirty="0">
              <a:effectLst/>
              <a:latin typeface="Arial" panose="020B0604020202020204" pitchFamily="34" charset="0"/>
              <a:ea typeface="Aptos" panose="020B0004020202020204" pitchFamily="34" charset="0"/>
            </a:endParaRPr>
          </a:p>
          <a:p>
            <a:pPr marL="0" marR="0">
              <a:buNone/>
            </a:pPr>
            <a:r>
              <a:rPr lang="en-US" sz="1800" kern="100" dirty="0">
                <a:effectLst/>
                <a:latin typeface="Arial" panose="020B0604020202020204" pitchFamily="34" charset="0"/>
                <a:ea typeface="Aptos" panose="020B0004020202020204" pitchFamily="34" charset="0"/>
              </a:rPr>
              <a:t>The platform is designed where those interests intersect.</a:t>
            </a:r>
            <a:endParaRPr lang="en-US" sz="2000" kern="100" dirty="0">
              <a:effectLst/>
              <a:latin typeface="Arial" panose="020B0604020202020204" pitchFamily="34" charset="0"/>
              <a:ea typeface="Aptos" panose="020B0004020202020204" pitchFamily="34" charset="0"/>
            </a:endParaRPr>
          </a:p>
          <a:p>
            <a:pPr marL="0" marR="0">
              <a:buNone/>
            </a:pPr>
            <a:r>
              <a:rPr lang="en-US" sz="1800" kern="100" dirty="0">
                <a:effectLst/>
                <a:latin typeface="Arial" panose="020B0604020202020204" pitchFamily="34" charset="0"/>
                <a:ea typeface="Aptos" panose="020B0004020202020204" pitchFamily="34" charset="0"/>
              </a:rPr>
              <a:t> </a:t>
            </a:r>
            <a:endParaRPr lang="en-US" sz="2000" kern="100" dirty="0">
              <a:effectLst/>
              <a:latin typeface="Arial" panose="020B0604020202020204" pitchFamily="34" charset="0"/>
              <a:ea typeface="Aptos" panose="020B0004020202020204" pitchFamily="34" charset="0"/>
            </a:endParaRPr>
          </a:p>
          <a:p>
            <a:pPr marL="0" marR="0">
              <a:buNone/>
            </a:pPr>
            <a:r>
              <a:rPr lang="en-US" sz="1800" b="1" kern="100" dirty="0">
                <a:effectLst/>
                <a:latin typeface="Arial" panose="020B0604020202020204" pitchFamily="34" charset="0"/>
                <a:ea typeface="Aptos" panose="020B0004020202020204" pitchFamily="34" charset="0"/>
              </a:rPr>
              <a:t>Strategic Advantage</a:t>
            </a:r>
            <a:endParaRPr lang="en-US" sz="2000" kern="100" dirty="0">
              <a:effectLst/>
              <a:latin typeface="Arial" panose="020B0604020202020204" pitchFamily="34" charset="0"/>
              <a:ea typeface="Aptos" panose="020B0004020202020204" pitchFamily="34" charset="0"/>
            </a:endParaRPr>
          </a:p>
          <a:p>
            <a:pPr marL="0" marR="0">
              <a:buNone/>
            </a:pPr>
            <a:r>
              <a:rPr lang="en-US" sz="1800" b="1" kern="100" dirty="0">
                <a:effectLst/>
                <a:latin typeface="Arial" panose="020B0604020202020204" pitchFamily="34" charset="0"/>
                <a:ea typeface="Aptos" panose="020B0004020202020204" pitchFamily="34" charset="0"/>
              </a:rPr>
              <a:t>Timing + Market Gap + Cultural Relevance</a:t>
            </a:r>
            <a:endParaRPr lang="en-US" sz="2000" kern="100" dirty="0">
              <a:effectLst/>
              <a:latin typeface="Arial" panose="020B0604020202020204" pitchFamily="34" charset="0"/>
              <a:ea typeface="Aptos" panose="020B0004020202020204" pitchFamily="34" charset="0"/>
            </a:endParaRPr>
          </a:p>
          <a:p>
            <a:pPr marL="0" marR="0">
              <a:buNone/>
            </a:pPr>
            <a:r>
              <a:rPr lang="en-US" sz="1800" kern="100" dirty="0">
                <a:effectLst/>
                <a:latin typeface="Arial" panose="020B0604020202020204" pitchFamily="34" charset="0"/>
                <a:ea typeface="Aptos" panose="020B0004020202020204" pitchFamily="34" charset="0"/>
              </a:rPr>
              <a:t>The absence of a dominant national teen experiential platform creates an opportunity to establish:</a:t>
            </a:r>
            <a:endParaRPr lang="en-US" sz="2000" kern="100" dirty="0">
              <a:effectLst/>
              <a:latin typeface="Arial" panose="020B0604020202020204" pitchFamily="34" charset="0"/>
              <a:ea typeface="Aptos" panose="020B0004020202020204" pitchFamily="34" charset="0"/>
            </a:endParaRPr>
          </a:p>
          <a:p>
            <a:pPr marL="285750" marR="0" lvl="0" indent="-285750">
              <a:buSzPts val="1000"/>
              <a:buFont typeface="Wingdings" panose="05000000000000000000" pitchFamily="2" charset="2"/>
              <a:buChar char="§"/>
              <a:tabLst>
                <a:tab pos="457200" algn="l"/>
              </a:tabLst>
            </a:pPr>
            <a:r>
              <a:rPr lang="en-US" sz="1800" kern="100" dirty="0">
                <a:effectLst/>
                <a:latin typeface="Arial" panose="020B0604020202020204" pitchFamily="34" charset="0"/>
                <a:ea typeface="Aptos" panose="020B0004020202020204" pitchFamily="34" charset="0"/>
              </a:rPr>
              <a:t>Early brand relationships</a:t>
            </a:r>
            <a:endParaRPr lang="en-US" sz="2000" kern="100" dirty="0">
              <a:effectLst/>
              <a:latin typeface="Arial" panose="020B0604020202020204" pitchFamily="34" charset="0"/>
              <a:ea typeface="Aptos" panose="020B0004020202020204" pitchFamily="34" charset="0"/>
            </a:endParaRPr>
          </a:p>
          <a:p>
            <a:pPr marL="285750" marR="0" lvl="0" indent="-285750">
              <a:buSzPts val="1000"/>
              <a:buFont typeface="Wingdings" panose="05000000000000000000" pitchFamily="2" charset="2"/>
              <a:buChar char="§"/>
              <a:tabLst>
                <a:tab pos="457200" algn="l"/>
              </a:tabLst>
            </a:pPr>
            <a:r>
              <a:rPr lang="en-US" sz="1800" kern="100" dirty="0">
                <a:effectLst/>
                <a:latin typeface="Arial" panose="020B0604020202020204" pitchFamily="34" charset="0"/>
                <a:ea typeface="Aptos" panose="020B0004020202020204" pitchFamily="34" charset="0"/>
              </a:rPr>
              <a:t>Sponsor loyalty</a:t>
            </a:r>
            <a:endParaRPr lang="en-US" sz="2000" kern="100" dirty="0">
              <a:effectLst/>
              <a:latin typeface="Arial" panose="020B0604020202020204" pitchFamily="34" charset="0"/>
              <a:ea typeface="Aptos" panose="020B0004020202020204" pitchFamily="34" charset="0"/>
            </a:endParaRPr>
          </a:p>
          <a:p>
            <a:pPr marL="285750" marR="0" lvl="0" indent="-285750">
              <a:buSzPts val="1000"/>
              <a:buFont typeface="Wingdings" panose="05000000000000000000" pitchFamily="2" charset="2"/>
              <a:buChar char="§"/>
              <a:tabLst>
                <a:tab pos="457200" algn="l"/>
              </a:tabLst>
            </a:pPr>
            <a:r>
              <a:rPr lang="en-US" sz="1800" kern="100" dirty="0">
                <a:effectLst/>
                <a:latin typeface="Arial" panose="020B0604020202020204" pitchFamily="34" charset="0"/>
                <a:ea typeface="Aptos" panose="020B0004020202020204" pitchFamily="34" charset="0"/>
              </a:rPr>
              <a:t>Audience community</a:t>
            </a:r>
            <a:endParaRPr lang="en-US" sz="2000" kern="100" dirty="0">
              <a:effectLst/>
              <a:latin typeface="Arial" panose="020B0604020202020204" pitchFamily="34" charset="0"/>
              <a:ea typeface="Aptos" panose="020B0004020202020204" pitchFamily="34" charset="0"/>
            </a:endParaRPr>
          </a:p>
          <a:p>
            <a:pPr marL="285750" marR="0" lvl="0" indent="-285750">
              <a:buSzPts val="1000"/>
              <a:buFont typeface="Wingdings" panose="05000000000000000000" pitchFamily="2" charset="2"/>
              <a:buChar char="§"/>
              <a:tabLst>
                <a:tab pos="457200" algn="l"/>
              </a:tabLst>
            </a:pPr>
            <a:r>
              <a:rPr lang="en-US" sz="1800" kern="100" dirty="0">
                <a:effectLst/>
                <a:latin typeface="Arial" panose="020B0604020202020204" pitchFamily="34" charset="0"/>
                <a:ea typeface="Aptos" panose="020B0004020202020204" pitchFamily="34" charset="0"/>
              </a:rPr>
              <a:t>Cultural relevance</a:t>
            </a:r>
            <a:endParaRPr lang="en-US" sz="2000" kern="100" dirty="0">
              <a:effectLst/>
              <a:latin typeface="Arial" panose="020B0604020202020204" pitchFamily="34" charset="0"/>
              <a:ea typeface="Aptos" panose="020B0004020202020204" pitchFamily="34" charset="0"/>
            </a:endParaRPr>
          </a:p>
          <a:p>
            <a:pPr marL="285750" marR="0" lvl="0" indent="-285750">
              <a:buSzPts val="1000"/>
              <a:buFont typeface="Wingdings" panose="05000000000000000000" pitchFamily="2" charset="2"/>
              <a:buChar char="§"/>
              <a:tabLst>
                <a:tab pos="457200" algn="l"/>
              </a:tabLst>
            </a:pPr>
            <a:r>
              <a:rPr lang="en-US" sz="1800" kern="100" dirty="0">
                <a:effectLst/>
                <a:latin typeface="Arial" panose="020B0604020202020204" pitchFamily="34" charset="0"/>
                <a:ea typeface="Aptos" panose="020B0004020202020204" pitchFamily="34" charset="0"/>
              </a:rPr>
              <a:t>Long-term category leadership</a:t>
            </a:r>
          </a:p>
          <a:p>
            <a:pPr marL="285750" marR="0" lvl="0" indent="-285750">
              <a:buSzPts val="1000"/>
              <a:buFont typeface="Wingdings" panose="05000000000000000000" pitchFamily="2" charset="2"/>
              <a:buChar char="§"/>
              <a:tabLst>
                <a:tab pos="457200" algn="l"/>
              </a:tabLst>
            </a:pPr>
            <a:endParaRPr lang="en-US" kern="100" dirty="0">
              <a:latin typeface="Arial" panose="020B0604020202020204" pitchFamily="34" charset="0"/>
              <a:ea typeface="Aptos" panose="020B0004020202020204" pitchFamily="34" charset="0"/>
            </a:endParaRPr>
          </a:p>
          <a:p>
            <a:pPr marR="0" lvl="0">
              <a:buSzPts val="1000"/>
              <a:tabLst>
                <a:tab pos="457200" algn="l"/>
              </a:tabLst>
            </a:pPr>
            <a:r>
              <a:rPr lang="en-US" sz="2000" kern="100" dirty="0">
                <a:effectLst/>
                <a:latin typeface="Arial" panose="020B0604020202020204" pitchFamily="34" charset="0"/>
                <a:ea typeface="Aptos" panose="020B0004020202020204" pitchFamily="34" charset="0"/>
              </a:rPr>
              <a:t>“</a:t>
            </a:r>
            <a:r>
              <a:rPr lang="en-US" sz="2000" b="1" kern="100" dirty="0">
                <a:effectLst/>
                <a:latin typeface="Arial" panose="020B0604020202020204" pitchFamily="34" charset="0"/>
                <a:ea typeface="Aptos" panose="020B0004020202020204" pitchFamily="34" charset="0"/>
              </a:rPr>
              <a:t>We are building momentum in a market already moving in our direction.”</a:t>
            </a:r>
          </a:p>
          <a:p>
            <a:pPr marR="0" lvl="0">
              <a:buSzPts val="1000"/>
              <a:tabLst>
                <a:tab pos="457200" algn="l"/>
              </a:tabLst>
            </a:pPr>
            <a:endParaRPr lang="en-US" sz="2000" kern="100" dirty="0">
              <a:effectLst/>
              <a:latin typeface="Arial" panose="020B0604020202020204" pitchFamily="34" charset="0"/>
              <a:ea typeface="Aptos" panose="020B0004020202020204" pitchFamily="34" charset="0"/>
            </a:endParaRPr>
          </a:p>
          <a:p>
            <a:pPr marR="0" lvl="0">
              <a:buSzPts val="1000"/>
              <a:tabLst>
                <a:tab pos="457200" algn="l"/>
              </a:tabLst>
            </a:pPr>
            <a:r>
              <a:rPr lang="en-US" sz="2000" kern="100" dirty="0">
                <a:effectLst/>
                <a:latin typeface="Arial" panose="020B0604020202020204" pitchFamily="34" charset="0"/>
                <a:ea typeface="Aptos" panose="020B0004020202020204" pitchFamily="34" charset="0"/>
              </a:rPr>
              <a:t>“</a:t>
            </a:r>
            <a:r>
              <a:rPr lang="en-US" sz="2000" b="1" kern="100" dirty="0">
                <a:effectLst/>
                <a:latin typeface="Arial" panose="020B0604020202020204" pitchFamily="34" charset="0"/>
                <a:ea typeface="Aptos" panose="020B0004020202020204" pitchFamily="34" charset="0"/>
              </a:rPr>
              <a:t>The demand signals are already visible — the opportunity now is execution at scale.”</a:t>
            </a:r>
          </a:p>
          <a:p>
            <a:pPr marR="0" lvl="0">
              <a:buSzPts val="1000"/>
              <a:tabLst>
                <a:tab pos="457200" algn="l"/>
              </a:tabLst>
            </a:pPr>
            <a:endParaRPr lang="en-US" sz="2000" kern="100" dirty="0">
              <a:effectLst/>
              <a:latin typeface="Arial" panose="020B0604020202020204" pitchFamily="34" charset="0"/>
              <a:ea typeface="Aptos" panose="020B0004020202020204" pitchFamily="34" charset="0"/>
            </a:endParaRPr>
          </a:p>
        </p:txBody>
      </p:sp>
      <p:pic>
        <p:nvPicPr>
          <p:cNvPr id="5" name="Picture 4">
            <a:extLst>
              <a:ext uri="{FF2B5EF4-FFF2-40B4-BE49-F238E27FC236}">
                <a16:creationId xmlns:a16="http://schemas.microsoft.com/office/drawing/2014/main" id="{F0E631D4-CC97-4198-7E35-28F3F9169432}"/>
              </a:ext>
            </a:extLst>
          </p:cNvPr>
          <p:cNvPicPr>
            <a:picLocks noChangeAspect="1"/>
          </p:cNvPicPr>
          <p:nvPr/>
        </p:nvPicPr>
        <p:blipFill>
          <a:blip r:embed="rId2"/>
          <a:stretch>
            <a:fillRect/>
          </a:stretch>
        </p:blipFill>
        <p:spPr>
          <a:xfrm>
            <a:off x="7261305" y="278780"/>
            <a:ext cx="3573609" cy="2377440"/>
          </a:xfrm>
          <a:prstGeom prst="rect">
            <a:avLst/>
          </a:prstGeom>
          <a:ln>
            <a:noFill/>
          </a:ln>
          <a:effectLst>
            <a:softEdge rad="112500"/>
          </a:effectLst>
        </p:spPr>
      </p:pic>
    </p:spTree>
    <p:extLst>
      <p:ext uri="{BB962C8B-B14F-4D97-AF65-F5344CB8AC3E}">
        <p14:creationId xmlns:p14="http://schemas.microsoft.com/office/powerpoint/2010/main" val="653692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2475E3-3DD9-0A60-C77F-B8E767799EF6}"/>
              </a:ext>
            </a:extLst>
          </p:cNvPr>
          <p:cNvSpPr txBox="1"/>
          <p:nvPr/>
        </p:nvSpPr>
        <p:spPr>
          <a:xfrm>
            <a:off x="412595" y="278780"/>
            <a:ext cx="11329639" cy="4308872"/>
          </a:xfrm>
          <a:prstGeom prst="rect">
            <a:avLst/>
          </a:prstGeom>
          <a:noFill/>
        </p:spPr>
        <p:txBody>
          <a:bodyPr wrap="square" rtlCol="0">
            <a:spAutoFit/>
          </a:bodyPr>
          <a:lstStyle/>
          <a:p>
            <a:pPr marL="0" marR="0">
              <a:buNone/>
            </a:pPr>
            <a:r>
              <a:rPr lang="en-US" sz="1800" b="1" kern="100" dirty="0">
                <a:effectLst/>
                <a:latin typeface="Arial" panose="020B0604020202020204" pitchFamily="34" charset="0"/>
                <a:ea typeface="Aptos" panose="020B0004020202020204" pitchFamily="34" charset="0"/>
              </a:rPr>
              <a:t>Leadership Team</a:t>
            </a:r>
            <a:endParaRPr lang="en-US" sz="2000" kern="100" dirty="0">
              <a:effectLst/>
              <a:latin typeface="Arial" panose="020B0604020202020204" pitchFamily="34" charset="0"/>
              <a:ea typeface="Aptos" panose="020B0004020202020204" pitchFamily="34" charset="0"/>
            </a:endParaRPr>
          </a:p>
          <a:p>
            <a:pPr marL="0" marR="0">
              <a:buNone/>
            </a:pPr>
            <a:r>
              <a:rPr lang="en-US" sz="1800" b="1" kern="100" dirty="0">
                <a:effectLst/>
                <a:latin typeface="Arial" panose="020B0604020202020204" pitchFamily="34" charset="0"/>
                <a:ea typeface="Aptos" panose="020B0004020202020204" pitchFamily="34" charset="0"/>
              </a:rPr>
              <a:t>Experienced Leadership Positioned to Build a Category-Defining Youth Engagement Platform</a:t>
            </a:r>
          </a:p>
          <a:p>
            <a:pPr marL="0" marR="0">
              <a:buNone/>
            </a:pPr>
            <a:endParaRPr lang="en-US" kern="100" dirty="0">
              <a:latin typeface="Arial" panose="020B0604020202020204" pitchFamily="34" charset="0"/>
              <a:ea typeface="Aptos" panose="020B0004020202020204" pitchFamily="34" charset="0"/>
            </a:endParaRPr>
          </a:p>
          <a:p>
            <a:pPr marL="0" marR="0">
              <a:buNone/>
            </a:pPr>
            <a:r>
              <a:rPr lang="en-US" sz="2000" b="1" kern="100" dirty="0">
                <a:effectLst/>
                <a:latin typeface="Arial" panose="020B0604020202020204" pitchFamily="34" charset="0"/>
                <a:ea typeface="Aptos" panose="020B0004020202020204" pitchFamily="34" charset="0"/>
              </a:rPr>
              <a:t>Leadership Vision</a:t>
            </a:r>
            <a:endParaRPr lang="en-US" sz="2400" kern="100" dirty="0">
              <a:effectLst/>
              <a:latin typeface="Arial" panose="020B0604020202020204" pitchFamily="34" charset="0"/>
              <a:ea typeface="Aptos" panose="020B0004020202020204" pitchFamily="34" charset="0"/>
            </a:endParaRPr>
          </a:p>
          <a:p>
            <a:pPr marL="0" marR="0" algn="just">
              <a:buNone/>
            </a:pPr>
            <a:r>
              <a:rPr lang="en-US" sz="2000" kern="100" dirty="0">
                <a:effectLst/>
                <a:latin typeface="Arial" panose="020B0604020202020204" pitchFamily="34" charset="0"/>
                <a:ea typeface="Aptos" panose="020B0004020202020204" pitchFamily="34" charset="0"/>
              </a:rPr>
              <a:t>American Teen Scene Expo™ is being led by a team focused on building more than an event — the goal is to create a scalable national youth culture and experiential marketing platform.</a:t>
            </a:r>
            <a:endParaRPr lang="en-US" sz="2400" kern="100" dirty="0">
              <a:effectLst/>
              <a:latin typeface="Arial" panose="020B0604020202020204" pitchFamily="34" charset="0"/>
              <a:ea typeface="Aptos" panose="020B0004020202020204" pitchFamily="34" charset="0"/>
            </a:endParaRPr>
          </a:p>
          <a:p>
            <a:pPr marL="0" marR="0" algn="just">
              <a:buNone/>
            </a:pPr>
            <a:r>
              <a:rPr lang="en-US" sz="2000" kern="100" dirty="0">
                <a:effectLst/>
                <a:latin typeface="Arial" panose="020B0604020202020204" pitchFamily="34" charset="0"/>
                <a:ea typeface="Aptos" panose="020B0004020202020204" pitchFamily="34" charset="0"/>
              </a:rPr>
              <a:t>The leadership strategy combines:</a:t>
            </a:r>
            <a:endParaRPr lang="en-US" sz="2400" kern="100" dirty="0">
              <a:effectLst/>
              <a:latin typeface="Arial" panose="020B0604020202020204" pitchFamily="34" charset="0"/>
              <a:ea typeface="Aptos" panose="020B0004020202020204" pitchFamily="34" charset="0"/>
            </a:endParaRPr>
          </a:p>
          <a:p>
            <a:pPr marL="342900" marR="0" lvl="0" indent="-342900">
              <a:buSzPts val="1000"/>
              <a:buFont typeface="Wingdings" panose="05000000000000000000" pitchFamily="2" charset="2"/>
              <a:buChar char="§"/>
              <a:tabLst>
                <a:tab pos="457200" algn="l"/>
              </a:tabLst>
            </a:pPr>
            <a:r>
              <a:rPr lang="en-US" sz="2000" kern="100" dirty="0">
                <a:effectLst/>
                <a:latin typeface="Arial" panose="020B0604020202020204" pitchFamily="34" charset="0"/>
                <a:ea typeface="Aptos" panose="020B0004020202020204" pitchFamily="34" charset="0"/>
              </a:rPr>
              <a:t>Trade show expertise – Domestic &amp; International</a:t>
            </a:r>
            <a:endParaRPr lang="en-US" sz="2400" kern="100" dirty="0">
              <a:effectLst/>
              <a:latin typeface="Arial" panose="020B0604020202020204" pitchFamily="34" charset="0"/>
              <a:ea typeface="Aptos" panose="020B0004020202020204" pitchFamily="34" charset="0"/>
            </a:endParaRPr>
          </a:p>
          <a:p>
            <a:pPr marL="342900" marR="0" lvl="0" indent="-342900">
              <a:buSzPts val="1000"/>
              <a:buFont typeface="Wingdings" panose="05000000000000000000" pitchFamily="2" charset="2"/>
              <a:buChar char="§"/>
              <a:tabLst>
                <a:tab pos="457200" algn="l"/>
              </a:tabLst>
            </a:pPr>
            <a:r>
              <a:rPr lang="en-US" sz="2000" kern="100" dirty="0">
                <a:effectLst/>
                <a:latin typeface="Arial" panose="020B0604020202020204" pitchFamily="34" charset="0"/>
                <a:ea typeface="Aptos" panose="020B0004020202020204" pitchFamily="34" charset="0"/>
              </a:rPr>
              <a:t>Brand partnership development</a:t>
            </a:r>
            <a:endParaRPr lang="en-US" sz="2400" kern="100" dirty="0">
              <a:effectLst/>
              <a:latin typeface="Arial" panose="020B0604020202020204" pitchFamily="34" charset="0"/>
              <a:ea typeface="Aptos" panose="020B0004020202020204" pitchFamily="34" charset="0"/>
            </a:endParaRPr>
          </a:p>
          <a:p>
            <a:pPr marL="342900" marR="0" lvl="0" indent="-342900">
              <a:buSzPts val="1000"/>
              <a:buFont typeface="Wingdings" panose="05000000000000000000" pitchFamily="2" charset="2"/>
              <a:buChar char="§"/>
              <a:tabLst>
                <a:tab pos="457200" algn="l"/>
              </a:tabLst>
            </a:pPr>
            <a:r>
              <a:rPr lang="en-US" sz="2000" kern="100" dirty="0">
                <a:effectLst/>
                <a:latin typeface="Arial" panose="020B0604020202020204" pitchFamily="34" charset="0"/>
                <a:ea typeface="Aptos" panose="020B0004020202020204" pitchFamily="34" charset="0"/>
              </a:rPr>
              <a:t>Experiential marketing vision</a:t>
            </a:r>
            <a:endParaRPr lang="en-US" sz="2400" kern="100" dirty="0">
              <a:effectLst/>
              <a:latin typeface="Arial" panose="020B0604020202020204" pitchFamily="34" charset="0"/>
              <a:ea typeface="Aptos" panose="020B0004020202020204" pitchFamily="34" charset="0"/>
            </a:endParaRPr>
          </a:p>
          <a:p>
            <a:pPr marL="342900" marR="0" lvl="0" indent="-342900">
              <a:buSzPts val="1000"/>
              <a:buFont typeface="Wingdings" panose="05000000000000000000" pitchFamily="2" charset="2"/>
              <a:buChar char="§"/>
              <a:tabLst>
                <a:tab pos="457200" algn="l"/>
              </a:tabLst>
            </a:pPr>
            <a:r>
              <a:rPr lang="en-US" sz="2000" kern="100" dirty="0">
                <a:effectLst/>
                <a:latin typeface="Arial" panose="020B0604020202020204" pitchFamily="34" charset="0"/>
                <a:ea typeface="Aptos" panose="020B0004020202020204" pitchFamily="34" charset="0"/>
              </a:rPr>
              <a:t>Strategic business development</a:t>
            </a:r>
            <a:endParaRPr lang="en-US" sz="2400" kern="100" dirty="0">
              <a:effectLst/>
              <a:latin typeface="Arial" panose="020B0604020202020204" pitchFamily="34" charset="0"/>
              <a:ea typeface="Aptos" panose="020B0004020202020204" pitchFamily="34" charset="0"/>
            </a:endParaRPr>
          </a:p>
          <a:p>
            <a:pPr marL="342900" marR="0" lvl="0" indent="-342900">
              <a:buSzPts val="1000"/>
              <a:buFont typeface="Wingdings" panose="05000000000000000000" pitchFamily="2" charset="2"/>
              <a:buChar char="§"/>
              <a:tabLst>
                <a:tab pos="457200" algn="l"/>
              </a:tabLst>
            </a:pPr>
            <a:r>
              <a:rPr lang="en-US" sz="2000" kern="100" dirty="0">
                <a:effectLst/>
                <a:latin typeface="Arial" panose="020B0604020202020204" pitchFamily="34" charset="0"/>
                <a:ea typeface="Aptos" panose="020B0004020202020204" pitchFamily="34" charset="0"/>
              </a:rPr>
              <a:t>Consumer engagement understanding</a:t>
            </a:r>
            <a:endParaRPr lang="en-US" sz="2400" kern="100" dirty="0">
              <a:effectLst/>
              <a:latin typeface="Arial" panose="020B0604020202020204" pitchFamily="34" charset="0"/>
              <a:ea typeface="Aptos" panose="020B0004020202020204" pitchFamily="34" charset="0"/>
            </a:endParaRPr>
          </a:p>
          <a:p>
            <a:pPr marL="342900" marR="0" lvl="0" indent="-342900">
              <a:buSzPts val="1000"/>
              <a:buFont typeface="Wingdings" panose="05000000000000000000" pitchFamily="2" charset="2"/>
              <a:buChar char="§"/>
              <a:tabLst>
                <a:tab pos="457200" algn="l"/>
              </a:tabLst>
            </a:pPr>
            <a:r>
              <a:rPr lang="en-US" sz="2000" kern="100" dirty="0">
                <a:effectLst/>
                <a:latin typeface="Arial" panose="020B0604020202020204" pitchFamily="34" charset="0"/>
                <a:ea typeface="Aptos" panose="020B0004020202020204" pitchFamily="34" charset="0"/>
              </a:rPr>
              <a:t>Operational execution</a:t>
            </a:r>
            <a:endParaRPr lang="en-US" sz="2400" kern="100" dirty="0">
              <a:effectLst/>
              <a:latin typeface="Arial" panose="020B0604020202020204" pitchFamily="34" charset="0"/>
              <a:ea typeface="Aptos" panose="020B0004020202020204" pitchFamily="34" charset="0"/>
            </a:endParaRPr>
          </a:p>
          <a:p>
            <a:pPr marL="0" marR="0">
              <a:buNone/>
            </a:pPr>
            <a:endParaRPr lang="en-US" sz="2000" kern="100" dirty="0">
              <a:effectLst/>
              <a:latin typeface="Arial" panose="020B0604020202020204" pitchFamily="34" charset="0"/>
              <a:ea typeface="Aptos" panose="020B0004020202020204" pitchFamily="34" charset="0"/>
            </a:endParaRPr>
          </a:p>
        </p:txBody>
      </p:sp>
    </p:spTree>
    <p:extLst>
      <p:ext uri="{BB962C8B-B14F-4D97-AF65-F5344CB8AC3E}">
        <p14:creationId xmlns:p14="http://schemas.microsoft.com/office/powerpoint/2010/main" val="881775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B6B02A-A04B-4CC3-79A0-B947C75F2024}"/>
              </a:ext>
            </a:extLst>
          </p:cNvPr>
          <p:cNvSpPr txBox="1"/>
          <p:nvPr/>
        </p:nvSpPr>
        <p:spPr>
          <a:xfrm>
            <a:off x="512956" y="234176"/>
            <a:ext cx="11218127" cy="5940088"/>
          </a:xfrm>
          <a:prstGeom prst="rect">
            <a:avLst/>
          </a:prstGeom>
          <a:noFill/>
        </p:spPr>
        <p:txBody>
          <a:bodyPr wrap="square" rtlCol="0">
            <a:spAutoFit/>
          </a:bodyPr>
          <a:lstStyle/>
          <a:p>
            <a:pPr marL="0" marR="0">
              <a:buNone/>
            </a:pPr>
            <a:r>
              <a:rPr lang="en-US" sz="1800" b="1" kern="100" dirty="0">
                <a:effectLst/>
                <a:latin typeface="Arial" panose="020B0604020202020204" pitchFamily="34" charset="0"/>
                <a:ea typeface="Aptos" panose="020B0004020202020204" pitchFamily="34" charset="0"/>
              </a:rPr>
              <a:t>Founder &amp; Managing Director</a:t>
            </a:r>
            <a:endParaRPr lang="en-US" sz="2000" kern="100" dirty="0">
              <a:effectLst/>
              <a:latin typeface="Arial" panose="020B0604020202020204" pitchFamily="34" charset="0"/>
              <a:ea typeface="Aptos" panose="020B0004020202020204" pitchFamily="34" charset="0"/>
            </a:endParaRPr>
          </a:p>
          <a:p>
            <a:pPr marL="0" marR="0">
              <a:buNone/>
            </a:pPr>
            <a:r>
              <a:rPr lang="en-US" sz="1800" b="1" kern="100" dirty="0">
                <a:effectLst/>
                <a:latin typeface="Arial" panose="020B0604020202020204" pitchFamily="34" charset="0"/>
                <a:ea typeface="Aptos" panose="020B0004020202020204" pitchFamily="34" charset="0"/>
              </a:rPr>
              <a:t>Robert Keegan</a:t>
            </a:r>
            <a:endParaRPr lang="en-US" sz="2000" kern="100" dirty="0">
              <a:effectLst/>
              <a:latin typeface="Arial" panose="020B0604020202020204" pitchFamily="34" charset="0"/>
              <a:ea typeface="Aptos" panose="020B0004020202020204" pitchFamily="34" charset="0"/>
            </a:endParaRPr>
          </a:p>
          <a:p>
            <a:pPr marL="0" marR="0">
              <a:buNone/>
            </a:pPr>
            <a:r>
              <a:rPr lang="en-US" sz="1800" b="1" kern="100" dirty="0">
                <a:effectLst/>
                <a:latin typeface="Arial" panose="020B0604020202020204" pitchFamily="34" charset="0"/>
                <a:ea typeface="Aptos" panose="020B0004020202020204" pitchFamily="34" charset="0"/>
              </a:rPr>
              <a:t>Event Industry Executive | Trade Show Strategist | Sponsorship &amp; Operations Leader</a:t>
            </a:r>
          </a:p>
          <a:p>
            <a:pPr marL="0" marR="0">
              <a:buNone/>
            </a:pPr>
            <a:endParaRPr lang="en-US" sz="1800" b="1" kern="100" dirty="0">
              <a:effectLst/>
              <a:latin typeface="Arial" panose="020B0604020202020204" pitchFamily="34" charset="0"/>
              <a:ea typeface="Aptos" panose="020B0004020202020204" pitchFamily="34" charset="0"/>
            </a:endParaRPr>
          </a:p>
          <a:p>
            <a:pPr marL="0" marR="0" algn="just">
              <a:buNone/>
            </a:pPr>
            <a:r>
              <a:rPr lang="en-US" sz="1800" kern="100" dirty="0">
                <a:effectLst/>
                <a:latin typeface="Arial" panose="020B0604020202020204" pitchFamily="34" charset="0"/>
                <a:ea typeface="Aptos" panose="020B0004020202020204" pitchFamily="34" charset="0"/>
              </a:rPr>
              <a:t>Robert Keegan brings more than 40 years of experience in trade shows, corporate events, live entertainment, sponsorship development, and operational leadership. He has successfully led domestic and international trade show programs, launched event brands, secured funding, negotiated strategic partnerships, and managed multimillion-dollar operations.</a:t>
            </a:r>
          </a:p>
          <a:p>
            <a:pPr marL="0" marR="0" algn="just">
              <a:buNone/>
            </a:pPr>
            <a:endParaRPr lang="en-US" sz="1800" kern="100" dirty="0">
              <a:effectLst/>
              <a:latin typeface="Arial" panose="020B0604020202020204" pitchFamily="34" charset="0"/>
              <a:ea typeface="Aptos" panose="020B0004020202020204" pitchFamily="34" charset="0"/>
            </a:endParaRPr>
          </a:p>
          <a:p>
            <a:pPr marL="0" marR="0">
              <a:buNone/>
            </a:pPr>
            <a:r>
              <a:rPr lang="en-US" sz="1800" b="1" kern="100" dirty="0">
                <a:effectLst/>
                <a:latin typeface="Arial" panose="020B0604020202020204" pitchFamily="34" charset="0"/>
                <a:ea typeface="Aptos" panose="020B0004020202020204" pitchFamily="34" charset="0"/>
              </a:rPr>
              <a:t>Key leadership highlights:</a:t>
            </a:r>
          </a:p>
          <a:p>
            <a:pPr marL="285750" marR="0" indent="-285750">
              <a:buFont typeface="Wingdings" panose="05000000000000000000" pitchFamily="2" charset="2"/>
              <a:buChar char="§"/>
            </a:pPr>
            <a:r>
              <a:rPr lang="en-US" sz="1800" kern="100" dirty="0">
                <a:effectLst/>
                <a:latin typeface="Arial" panose="020B0604020202020204" pitchFamily="34" charset="0"/>
                <a:ea typeface="Aptos" panose="020B0004020202020204" pitchFamily="34" charset="0"/>
              </a:rPr>
              <a:t>Managed and executed corporate events, conferences, trade shows, user conferences, roadshows, and live entertainment productions. </a:t>
            </a:r>
          </a:p>
          <a:p>
            <a:pPr marL="285750" marR="0" indent="-285750">
              <a:buFont typeface="Wingdings" panose="05000000000000000000" pitchFamily="2" charset="2"/>
              <a:buChar char="§"/>
            </a:pPr>
            <a:r>
              <a:rPr lang="en-US" sz="1800" kern="100" dirty="0">
                <a:effectLst/>
                <a:latin typeface="Arial" panose="020B0604020202020204" pitchFamily="34" charset="0"/>
                <a:ea typeface="Aptos" panose="020B0004020202020204" pitchFamily="34" charset="0"/>
              </a:rPr>
              <a:t>Developed integrated sponsorship and revenue-generation programs. </a:t>
            </a:r>
          </a:p>
          <a:p>
            <a:pPr marL="285750" marR="0" indent="-285750">
              <a:buFont typeface="Wingdings" panose="05000000000000000000" pitchFamily="2" charset="2"/>
              <a:buChar char="§"/>
            </a:pPr>
            <a:r>
              <a:rPr lang="en-US" sz="1800" kern="100" dirty="0">
                <a:effectLst/>
                <a:latin typeface="Arial" panose="020B0604020202020204" pitchFamily="34" charset="0"/>
                <a:ea typeface="Aptos" panose="020B0004020202020204" pitchFamily="34" charset="0"/>
              </a:rPr>
              <a:t>Launched and scaled new event properties from concept through execution. </a:t>
            </a:r>
          </a:p>
          <a:p>
            <a:pPr marL="285750" marR="0" indent="-285750">
              <a:buFont typeface="Wingdings" panose="05000000000000000000" pitchFamily="2" charset="2"/>
              <a:buChar char="§"/>
            </a:pPr>
            <a:r>
              <a:rPr lang="en-US" sz="1800" kern="100" dirty="0">
                <a:effectLst/>
                <a:latin typeface="Arial" panose="020B0604020202020204" pitchFamily="34" charset="0"/>
                <a:ea typeface="Aptos" panose="020B0004020202020204" pitchFamily="34" charset="0"/>
              </a:rPr>
              <a:t>Secured first-round funding and licensing agreements for international trade show expansion. </a:t>
            </a:r>
          </a:p>
          <a:p>
            <a:pPr marL="285750" marR="0" indent="-285750">
              <a:buFont typeface="Wingdings" panose="05000000000000000000" pitchFamily="2" charset="2"/>
              <a:buChar char="§"/>
            </a:pPr>
            <a:r>
              <a:rPr lang="en-US" sz="1800" kern="100" dirty="0">
                <a:effectLst/>
                <a:latin typeface="Arial" panose="020B0604020202020204" pitchFamily="34" charset="0"/>
                <a:ea typeface="Aptos" panose="020B0004020202020204" pitchFamily="34" charset="0"/>
              </a:rPr>
              <a:t>Directed trade show teams, vendors, stakeholders, and operational logistics across multiple industries. </a:t>
            </a:r>
          </a:p>
          <a:p>
            <a:pPr marL="285750" marR="0" indent="-285750">
              <a:buFont typeface="Wingdings" panose="05000000000000000000" pitchFamily="2" charset="2"/>
              <a:buChar char="§"/>
            </a:pPr>
            <a:r>
              <a:rPr lang="en-US" sz="1800" kern="100" dirty="0">
                <a:effectLst/>
                <a:latin typeface="Arial" panose="020B0604020202020204" pitchFamily="34" charset="0"/>
                <a:ea typeface="Aptos" panose="020B0004020202020204" pitchFamily="34" charset="0"/>
              </a:rPr>
              <a:t>Managed budgets, P&amp;L responsibilities, and event ROI analysis. </a:t>
            </a:r>
          </a:p>
          <a:p>
            <a:pPr marL="285750" marR="0" indent="-285750">
              <a:buFont typeface="Wingdings" panose="05000000000000000000" pitchFamily="2" charset="2"/>
              <a:buChar char="§"/>
            </a:pPr>
            <a:r>
              <a:rPr lang="en-US" sz="1800" kern="100" dirty="0">
                <a:effectLst/>
                <a:latin typeface="Arial" panose="020B0604020202020204" pitchFamily="34" charset="0"/>
                <a:ea typeface="Aptos" panose="020B0004020202020204" pitchFamily="34" charset="0"/>
              </a:rPr>
              <a:t>Deep expertise in marketing strategy, digital acquisition, attendee engagement, and brand positioning. </a:t>
            </a:r>
          </a:p>
          <a:p>
            <a:pPr marL="285750" marR="0" indent="-285750">
              <a:buFont typeface="Wingdings" panose="05000000000000000000" pitchFamily="2" charset="2"/>
              <a:buChar char="§"/>
            </a:pPr>
            <a:r>
              <a:rPr lang="en-US" sz="1800" kern="100" dirty="0">
                <a:effectLst/>
                <a:latin typeface="Arial" panose="020B0604020202020204" pitchFamily="34" charset="0"/>
                <a:ea typeface="Aptos" panose="020B0004020202020204" pitchFamily="34" charset="0"/>
              </a:rPr>
              <a:t>Extensive experience in venue negotiations, convention services, exhibit design, and event technology platforms. </a:t>
            </a:r>
          </a:p>
          <a:p>
            <a:pPr marL="342900" marR="0" lvl="0" indent="-342900">
              <a:buSzPts val="1000"/>
              <a:buFont typeface="Symbol" panose="05050102010706020507" pitchFamily="18" charset="2"/>
              <a:buChar char=""/>
              <a:tabLst>
                <a:tab pos="457200" algn="l"/>
              </a:tabLst>
            </a:pPr>
            <a:endParaRPr lang="en-US" sz="2000" kern="100" dirty="0">
              <a:effectLst/>
              <a:latin typeface="Arial" panose="020B0604020202020204" pitchFamily="34" charset="0"/>
              <a:ea typeface="Aptos" panose="020B0004020202020204" pitchFamily="34" charset="0"/>
            </a:endParaRPr>
          </a:p>
        </p:txBody>
      </p:sp>
    </p:spTree>
    <p:extLst>
      <p:ext uri="{BB962C8B-B14F-4D97-AF65-F5344CB8AC3E}">
        <p14:creationId xmlns:p14="http://schemas.microsoft.com/office/powerpoint/2010/main" val="2716719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C5A443-2552-A1F9-A49F-58E44466CA09}"/>
              </a:ext>
            </a:extLst>
          </p:cNvPr>
          <p:cNvSpPr txBox="1"/>
          <p:nvPr/>
        </p:nvSpPr>
        <p:spPr>
          <a:xfrm>
            <a:off x="646771" y="278780"/>
            <a:ext cx="10883590" cy="6750502"/>
          </a:xfrm>
          <a:prstGeom prst="rect">
            <a:avLst/>
          </a:prstGeom>
          <a:noFill/>
        </p:spPr>
        <p:txBody>
          <a:bodyPr wrap="square" rtlCol="0">
            <a:spAutoFit/>
          </a:bodyPr>
          <a:lstStyle/>
          <a:p>
            <a:pPr marL="0" marR="0">
              <a:lnSpc>
                <a:spcPct val="107000"/>
              </a:lnSpc>
              <a:spcAft>
                <a:spcPts val="800"/>
              </a:spcAft>
              <a:buNone/>
            </a:pPr>
            <a:r>
              <a:rPr lang="en-US" sz="1800" b="1" kern="0" dirty="0">
                <a:effectLst/>
                <a:latin typeface="Arial" panose="020B0604020202020204" pitchFamily="34" charset="0"/>
                <a:ea typeface="Times New Roman" panose="02020603050405020304" pitchFamily="18" charset="0"/>
              </a:rPr>
              <a:t>Past leadership experience includes:</a:t>
            </a:r>
            <a:endParaRPr lang="en-US" sz="1800" kern="100" dirty="0">
              <a:effectLst/>
              <a:latin typeface="Arial" panose="020B0604020202020204" pitchFamily="34" charset="0"/>
              <a:ea typeface="Aptos" panose="020B0004020202020204" pitchFamily="34" charset="0"/>
            </a:endParaRPr>
          </a:p>
          <a:p>
            <a:pPr marL="285750" marR="0" lvl="0" indent="-285750">
              <a:lnSpc>
                <a:spcPct val="107000"/>
              </a:lnSpc>
              <a:spcAft>
                <a:spcPts val="800"/>
              </a:spcAft>
              <a:buSzPts val="1000"/>
              <a:buFont typeface="Wingdings" panose="05000000000000000000" pitchFamily="2" charset="2"/>
              <a:buChar char="§"/>
              <a:tabLst>
                <a:tab pos="457200" algn="l"/>
              </a:tabLst>
            </a:pPr>
            <a:r>
              <a:rPr lang="en-US" sz="1800" kern="0" dirty="0">
                <a:effectLst/>
                <a:latin typeface="Arial" panose="020B0604020202020204" pitchFamily="34" charset="0"/>
                <a:ea typeface="Times New Roman" panose="02020603050405020304" pitchFamily="18" charset="0"/>
              </a:rPr>
              <a:t>Founder/Trade Show Manager — K27 Group, LLC </a:t>
            </a:r>
            <a:endParaRPr lang="en-US" sz="1800" kern="100" dirty="0">
              <a:effectLst/>
              <a:latin typeface="Arial" panose="020B0604020202020204" pitchFamily="34" charset="0"/>
              <a:ea typeface="Aptos" panose="020B0004020202020204" pitchFamily="34" charset="0"/>
            </a:endParaRPr>
          </a:p>
          <a:p>
            <a:pPr marL="285750" marR="0" lvl="0" indent="-285750">
              <a:lnSpc>
                <a:spcPct val="107000"/>
              </a:lnSpc>
              <a:spcAft>
                <a:spcPts val="800"/>
              </a:spcAft>
              <a:buSzPts val="1000"/>
              <a:buFont typeface="Wingdings" panose="05000000000000000000" pitchFamily="2" charset="2"/>
              <a:buChar char="§"/>
              <a:tabLst>
                <a:tab pos="457200" algn="l"/>
              </a:tabLst>
            </a:pPr>
            <a:r>
              <a:rPr lang="en-US" sz="1800" kern="0" dirty="0">
                <a:effectLst/>
                <a:latin typeface="Arial" panose="020B0604020202020204" pitchFamily="34" charset="0"/>
                <a:ea typeface="Times New Roman" panose="02020603050405020304" pitchFamily="18" charset="0"/>
              </a:rPr>
              <a:t>Founder-CEO — EQU Expo, Inc. </a:t>
            </a:r>
            <a:endParaRPr lang="en-US" sz="1800" kern="100" dirty="0">
              <a:effectLst/>
              <a:latin typeface="Arial" panose="020B0604020202020204" pitchFamily="34" charset="0"/>
              <a:ea typeface="Aptos" panose="020B0004020202020204" pitchFamily="34" charset="0"/>
            </a:endParaRPr>
          </a:p>
          <a:p>
            <a:pPr marL="285750" marR="0" lvl="0" indent="-285750">
              <a:lnSpc>
                <a:spcPct val="107000"/>
              </a:lnSpc>
              <a:spcAft>
                <a:spcPts val="800"/>
              </a:spcAft>
              <a:buSzPts val="1000"/>
              <a:buFont typeface="Wingdings" panose="05000000000000000000" pitchFamily="2" charset="2"/>
              <a:buChar char="§"/>
              <a:tabLst>
                <a:tab pos="457200" algn="l"/>
              </a:tabLst>
            </a:pPr>
            <a:r>
              <a:rPr lang="en-US" sz="1800" kern="0" dirty="0">
                <a:effectLst/>
                <a:latin typeface="Arial" panose="020B0604020202020204" pitchFamily="34" charset="0"/>
                <a:ea typeface="Times New Roman" panose="02020603050405020304" pitchFamily="18" charset="0"/>
              </a:rPr>
              <a:t>Project Manager Consultant — Reed Exhibitions </a:t>
            </a:r>
            <a:endParaRPr lang="en-US" sz="1800" kern="100" dirty="0">
              <a:effectLst/>
              <a:latin typeface="Arial" panose="020B0604020202020204" pitchFamily="34" charset="0"/>
              <a:ea typeface="Aptos" panose="020B0004020202020204" pitchFamily="34" charset="0"/>
            </a:endParaRPr>
          </a:p>
          <a:p>
            <a:pPr marL="285750" marR="0" lvl="0" indent="-285750">
              <a:lnSpc>
                <a:spcPct val="107000"/>
              </a:lnSpc>
              <a:spcAft>
                <a:spcPts val="800"/>
              </a:spcAft>
              <a:buSzPts val="1000"/>
              <a:buFont typeface="Wingdings" panose="05000000000000000000" pitchFamily="2" charset="2"/>
              <a:buChar char="§"/>
              <a:tabLst>
                <a:tab pos="457200" algn="l"/>
              </a:tabLst>
            </a:pPr>
            <a:r>
              <a:rPr lang="en-US" sz="1800" kern="0" dirty="0">
                <a:effectLst/>
                <a:latin typeface="Arial" panose="020B0604020202020204" pitchFamily="34" charset="0"/>
                <a:ea typeface="Times New Roman" panose="02020603050405020304" pitchFamily="18" charset="0"/>
              </a:rPr>
              <a:t>Vice President U.S. Division — FEELINI Holding GmbH </a:t>
            </a:r>
            <a:endParaRPr lang="en-US" sz="1800" kern="100" dirty="0">
              <a:effectLst/>
              <a:latin typeface="Arial" panose="020B0604020202020204" pitchFamily="34" charset="0"/>
              <a:ea typeface="Aptos" panose="020B0004020202020204" pitchFamily="34" charset="0"/>
            </a:endParaRPr>
          </a:p>
          <a:p>
            <a:pPr marL="285750" marR="0" lvl="0" indent="-285750">
              <a:lnSpc>
                <a:spcPct val="107000"/>
              </a:lnSpc>
              <a:spcAft>
                <a:spcPts val="800"/>
              </a:spcAft>
              <a:buSzPts val="1000"/>
              <a:buFont typeface="Wingdings" panose="05000000000000000000" pitchFamily="2" charset="2"/>
              <a:buChar char="§"/>
              <a:tabLst>
                <a:tab pos="457200" algn="l"/>
              </a:tabLst>
            </a:pPr>
            <a:r>
              <a:rPr lang="en-US" sz="1800" kern="0" dirty="0">
                <a:effectLst/>
                <a:latin typeface="Arial" panose="020B0604020202020204" pitchFamily="34" charset="0"/>
                <a:ea typeface="Times New Roman" panose="02020603050405020304" pitchFamily="18" charset="0"/>
              </a:rPr>
              <a:t>Trade Show Manager — TGIFCon </a:t>
            </a:r>
            <a:endParaRPr lang="en-US" sz="1800" kern="100" dirty="0">
              <a:effectLst/>
              <a:latin typeface="Arial" panose="020B0604020202020204" pitchFamily="34" charset="0"/>
              <a:ea typeface="Aptos" panose="020B0004020202020204" pitchFamily="34" charset="0"/>
            </a:endParaRPr>
          </a:p>
          <a:p>
            <a:pPr marL="285750" marR="0" lvl="0" indent="-285750">
              <a:lnSpc>
                <a:spcPct val="107000"/>
              </a:lnSpc>
              <a:spcAft>
                <a:spcPts val="800"/>
              </a:spcAft>
              <a:buSzPts val="1000"/>
              <a:buFont typeface="Wingdings" panose="05000000000000000000" pitchFamily="2" charset="2"/>
              <a:buChar char="§"/>
              <a:tabLst>
                <a:tab pos="457200" algn="l"/>
              </a:tabLst>
            </a:pPr>
            <a:r>
              <a:rPr lang="en-US" sz="1800" kern="0" dirty="0">
                <a:effectLst/>
                <a:latin typeface="Arial" panose="020B0604020202020204" pitchFamily="34" charset="0"/>
                <a:ea typeface="Times New Roman" panose="02020603050405020304" pitchFamily="18" charset="0"/>
              </a:rPr>
              <a:t>Founder/Production/Road Manager — RobKee Productions, LLC Live Entertainment Industry </a:t>
            </a:r>
            <a:endParaRPr lang="en-US" sz="1800" kern="100" dirty="0">
              <a:effectLst/>
              <a:latin typeface="Arial" panose="020B0604020202020204" pitchFamily="34" charset="0"/>
              <a:ea typeface="Aptos" panose="020B0004020202020204" pitchFamily="34" charset="0"/>
            </a:endParaRPr>
          </a:p>
          <a:p>
            <a:pPr marL="285750" marR="0" lvl="0" indent="-285750">
              <a:lnSpc>
                <a:spcPct val="107000"/>
              </a:lnSpc>
              <a:spcAft>
                <a:spcPts val="800"/>
              </a:spcAft>
              <a:buSzPts val="1000"/>
              <a:buFont typeface="Wingdings" panose="05000000000000000000" pitchFamily="2" charset="2"/>
              <a:buChar char="§"/>
              <a:tabLst>
                <a:tab pos="457200" algn="l"/>
              </a:tabLst>
            </a:pPr>
            <a:r>
              <a:rPr lang="en-US" sz="1800" kern="0" dirty="0">
                <a:effectLst/>
                <a:latin typeface="Arial" panose="020B0604020202020204" pitchFamily="34" charset="0"/>
                <a:ea typeface="Times New Roman" panose="02020603050405020304" pitchFamily="18" charset="0"/>
              </a:rPr>
              <a:t>United States Air Force Veteran </a:t>
            </a:r>
            <a:endParaRPr lang="en-US" sz="1800" kern="100" dirty="0">
              <a:effectLst/>
              <a:latin typeface="Arial" panose="020B0604020202020204" pitchFamily="34" charset="0"/>
              <a:ea typeface="Aptos" panose="020B0004020202020204" pitchFamily="34" charset="0"/>
            </a:endParaRPr>
          </a:p>
          <a:p>
            <a:pPr marL="0" marR="0">
              <a:lnSpc>
                <a:spcPct val="107000"/>
              </a:lnSpc>
              <a:spcAft>
                <a:spcPts val="800"/>
              </a:spcAft>
              <a:buNone/>
            </a:pPr>
            <a:r>
              <a:rPr lang="en-US" sz="1800" b="1" kern="0" dirty="0">
                <a:effectLst/>
                <a:latin typeface="Arial" panose="020B0604020202020204" pitchFamily="34" charset="0"/>
                <a:ea typeface="Times New Roman" panose="02020603050405020304" pitchFamily="18" charset="0"/>
              </a:rPr>
              <a:t>Core competencies</a:t>
            </a:r>
            <a:endParaRPr lang="en-US" sz="1800" kern="100" dirty="0">
              <a:effectLst/>
              <a:latin typeface="Arial" panose="020B0604020202020204" pitchFamily="34" charset="0"/>
              <a:ea typeface="Aptos" panose="020B0004020202020204" pitchFamily="34" charset="0"/>
            </a:endParaRPr>
          </a:p>
          <a:p>
            <a:pPr marL="285750" marR="0" lvl="0" indent="-285750">
              <a:lnSpc>
                <a:spcPct val="107000"/>
              </a:lnSpc>
              <a:spcAft>
                <a:spcPts val="800"/>
              </a:spcAft>
              <a:buSzPts val="1000"/>
              <a:buFont typeface="Wingdings" panose="05000000000000000000" pitchFamily="2" charset="2"/>
              <a:buChar char="§"/>
              <a:tabLst>
                <a:tab pos="457200" algn="l"/>
              </a:tabLst>
            </a:pPr>
            <a:r>
              <a:rPr lang="en-US" sz="1800" kern="0" dirty="0">
                <a:effectLst/>
                <a:latin typeface="Arial" panose="020B0604020202020204" pitchFamily="34" charset="0"/>
                <a:ea typeface="Times New Roman" panose="02020603050405020304" pitchFamily="18" charset="0"/>
              </a:rPr>
              <a:t>Strategic leadership </a:t>
            </a:r>
            <a:endParaRPr lang="en-US" sz="1800" kern="100" dirty="0">
              <a:effectLst/>
              <a:latin typeface="Arial" panose="020B0604020202020204" pitchFamily="34" charset="0"/>
              <a:ea typeface="Aptos" panose="020B0004020202020204" pitchFamily="34" charset="0"/>
            </a:endParaRPr>
          </a:p>
          <a:p>
            <a:pPr marL="285750" marR="0" lvl="0" indent="-285750">
              <a:lnSpc>
                <a:spcPct val="107000"/>
              </a:lnSpc>
              <a:spcAft>
                <a:spcPts val="800"/>
              </a:spcAft>
              <a:buSzPts val="1000"/>
              <a:buFont typeface="Wingdings" panose="05000000000000000000" pitchFamily="2" charset="2"/>
              <a:buChar char="§"/>
              <a:tabLst>
                <a:tab pos="457200" algn="l"/>
              </a:tabLst>
            </a:pPr>
            <a:r>
              <a:rPr lang="en-US" sz="1800" kern="0" dirty="0">
                <a:effectLst/>
                <a:latin typeface="Arial" panose="020B0604020202020204" pitchFamily="34" charset="0"/>
                <a:ea typeface="Times New Roman" panose="02020603050405020304" pitchFamily="18" charset="0"/>
              </a:rPr>
              <a:t>Sponsorship development </a:t>
            </a:r>
            <a:endParaRPr lang="en-US" sz="1800" kern="100" dirty="0">
              <a:effectLst/>
              <a:latin typeface="Arial" panose="020B0604020202020204" pitchFamily="34" charset="0"/>
              <a:ea typeface="Aptos" panose="020B0004020202020204" pitchFamily="34" charset="0"/>
            </a:endParaRPr>
          </a:p>
          <a:p>
            <a:pPr marL="285750" marR="0" lvl="0" indent="-285750">
              <a:lnSpc>
                <a:spcPct val="107000"/>
              </a:lnSpc>
              <a:spcAft>
                <a:spcPts val="800"/>
              </a:spcAft>
              <a:buSzPts val="1000"/>
              <a:buFont typeface="Wingdings" panose="05000000000000000000" pitchFamily="2" charset="2"/>
              <a:buChar char="§"/>
              <a:tabLst>
                <a:tab pos="457200" algn="l"/>
              </a:tabLst>
            </a:pPr>
            <a:r>
              <a:rPr lang="en-US" sz="1800" kern="0" dirty="0">
                <a:effectLst/>
                <a:latin typeface="Arial" panose="020B0604020202020204" pitchFamily="34" charset="0"/>
                <a:ea typeface="Times New Roman" panose="02020603050405020304" pitchFamily="18" charset="0"/>
              </a:rPr>
              <a:t>Event operations </a:t>
            </a:r>
            <a:endParaRPr lang="en-US" sz="1800" kern="100" dirty="0">
              <a:effectLst/>
              <a:latin typeface="Arial" panose="020B0604020202020204" pitchFamily="34" charset="0"/>
              <a:ea typeface="Aptos" panose="020B0004020202020204" pitchFamily="34" charset="0"/>
            </a:endParaRPr>
          </a:p>
          <a:p>
            <a:pPr marL="285750" marR="0" lvl="0" indent="-285750">
              <a:lnSpc>
                <a:spcPct val="107000"/>
              </a:lnSpc>
              <a:spcAft>
                <a:spcPts val="800"/>
              </a:spcAft>
              <a:buSzPts val="1000"/>
              <a:buFont typeface="Wingdings" panose="05000000000000000000" pitchFamily="2" charset="2"/>
              <a:buChar char="§"/>
              <a:tabLst>
                <a:tab pos="457200" algn="l"/>
              </a:tabLst>
            </a:pPr>
            <a:r>
              <a:rPr lang="en-US" sz="1800" kern="0" dirty="0">
                <a:effectLst/>
                <a:latin typeface="Arial" panose="020B0604020202020204" pitchFamily="34" charset="0"/>
                <a:ea typeface="Times New Roman" panose="02020603050405020304" pitchFamily="18" charset="0"/>
              </a:rPr>
              <a:t>Revenue growth </a:t>
            </a:r>
            <a:endParaRPr lang="en-US" sz="1800" kern="100" dirty="0">
              <a:effectLst/>
              <a:latin typeface="Arial" panose="020B0604020202020204" pitchFamily="34" charset="0"/>
              <a:ea typeface="Aptos" panose="020B0004020202020204" pitchFamily="34" charset="0"/>
            </a:endParaRPr>
          </a:p>
          <a:p>
            <a:pPr marL="285750" marR="0" lvl="0" indent="-285750">
              <a:lnSpc>
                <a:spcPct val="107000"/>
              </a:lnSpc>
              <a:spcAft>
                <a:spcPts val="800"/>
              </a:spcAft>
              <a:buSzPts val="1000"/>
              <a:buFont typeface="Wingdings" panose="05000000000000000000" pitchFamily="2" charset="2"/>
              <a:buChar char="§"/>
              <a:tabLst>
                <a:tab pos="457200" algn="l"/>
              </a:tabLst>
            </a:pPr>
            <a:r>
              <a:rPr lang="en-US" sz="1800" kern="0" dirty="0">
                <a:effectLst/>
                <a:latin typeface="Arial" panose="020B0604020202020204" pitchFamily="34" charset="0"/>
                <a:ea typeface="Times New Roman" panose="02020603050405020304" pitchFamily="18" charset="0"/>
              </a:rPr>
              <a:t>Marketing and branding </a:t>
            </a:r>
            <a:endParaRPr lang="en-US" sz="1800" kern="100" dirty="0">
              <a:effectLst/>
              <a:latin typeface="Arial" panose="020B0604020202020204" pitchFamily="34" charset="0"/>
              <a:ea typeface="Aptos" panose="020B0004020202020204" pitchFamily="34" charset="0"/>
            </a:endParaRPr>
          </a:p>
          <a:p>
            <a:pPr marL="285750" marR="0" lvl="0" indent="-285750">
              <a:lnSpc>
                <a:spcPct val="107000"/>
              </a:lnSpc>
              <a:spcAft>
                <a:spcPts val="800"/>
              </a:spcAft>
              <a:buSzPts val="1000"/>
              <a:buFont typeface="Wingdings" panose="05000000000000000000" pitchFamily="2" charset="2"/>
              <a:buChar char="§"/>
              <a:tabLst>
                <a:tab pos="457200" algn="l"/>
              </a:tabLst>
            </a:pPr>
            <a:r>
              <a:rPr lang="en-US" sz="1800" kern="0" dirty="0">
                <a:effectLst/>
                <a:latin typeface="Arial" panose="020B0604020202020204" pitchFamily="34" charset="0"/>
                <a:ea typeface="Times New Roman" panose="02020603050405020304" pitchFamily="18" charset="0"/>
              </a:rPr>
              <a:t>Team building </a:t>
            </a:r>
            <a:endParaRPr lang="en-US" sz="1800" kern="100" dirty="0">
              <a:effectLst/>
              <a:latin typeface="Arial" panose="020B0604020202020204" pitchFamily="34" charset="0"/>
              <a:ea typeface="Aptos" panose="020B0004020202020204" pitchFamily="34" charset="0"/>
            </a:endParaRPr>
          </a:p>
          <a:p>
            <a:pPr marL="285750" marR="0" lvl="0" indent="-285750">
              <a:lnSpc>
                <a:spcPct val="107000"/>
              </a:lnSpc>
              <a:spcAft>
                <a:spcPts val="800"/>
              </a:spcAft>
              <a:buSzPts val="1000"/>
              <a:buFont typeface="Wingdings" panose="05000000000000000000" pitchFamily="2" charset="2"/>
              <a:buChar char="§"/>
              <a:tabLst>
                <a:tab pos="457200" algn="l"/>
              </a:tabLst>
            </a:pPr>
            <a:r>
              <a:rPr lang="en-US" sz="1800" kern="0" dirty="0">
                <a:effectLst/>
                <a:latin typeface="Arial" panose="020B0604020202020204" pitchFamily="34" charset="0"/>
                <a:ea typeface="Times New Roman" panose="02020603050405020304" pitchFamily="18" charset="0"/>
              </a:rPr>
              <a:t>Budget management </a:t>
            </a:r>
            <a:endParaRPr lang="en-US" sz="1800" kern="100" dirty="0">
              <a:effectLst/>
              <a:latin typeface="Arial" panose="020B0604020202020204" pitchFamily="34" charset="0"/>
              <a:ea typeface="Aptos" panose="020B0004020202020204" pitchFamily="34" charset="0"/>
            </a:endParaRPr>
          </a:p>
          <a:p>
            <a:pPr marL="285750" marR="0" lvl="0" indent="-285750">
              <a:lnSpc>
                <a:spcPct val="107000"/>
              </a:lnSpc>
              <a:spcAft>
                <a:spcPts val="800"/>
              </a:spcAft>
              <a:buSzPts val="1000"/>
              <a:buFont typeface="Wingdings" panose="05000000000000000000" pitchFamily="2" charset="2"/>
              <a:buChar char="§"/>
              <a:tabLst>
                <a:tab pos="457200" algn="l"/>
              </a:tabLst>
            </a:pPr>
            <a:r>
              <a:rPr lang="en-US" sz="1800" kern="0" dirty="0">
                <a:effectLst/>
                <a:latin typeface="Arial" panose="020B0604020202020204" pitchFamily="34" charset="0"/>
                <a:ea typeface="Times New Roman" panose="02020603050405020304" pitchFamily="18" charset="0"/>
              </a:rPr>
              <a:t>Global event execution </a:t>
            </a:r>
            <a:endParaRPr lang="en-US" sz="1800" kern="100" dirty="0">
              <a:effectLst/>
              <a:latin typeface="Arial" panose="020B0604020202020204" pitchFamily="34" charset="0"/>
              <a:ea typeface="Aptos" panose="020B0004020202020204" pitchFamily="34" charset="0"/>
            </a:endParaRPr>
          </a:p>
        </p:txBody>
      </p:sp>
      <p:sp>
        <p:nvSpPr>
          <p:cNvPr id="3" name="TextBox 2">
            <a:extLst>
              <a:ext uri="{FF2B5EF4-FFF2-40B4-BE49-F238E27FC236}">
                <a16:creationId xmlns:a16="http://schemas.microsoft.com/office/drawing/2014/main" id="{26A40981-CDFB-36E6-9FA6-50E5100DCFFE}"/>
              </a:ext>
            </a:extLst>
          </p:cNvPr>
          <p:cNvSpPr txBox="1"/>
          <p:nvPr/>
        </p:nvSpPr>
        <p:spPr>
          <a:xfrm>
            <a:off x="6222380" y="3523785"/>
            <a:ext cx="5006898" cy="2921620"/>
          </a:xfrm>
          <a:prstGeom prst="rect">
            <a:avLst/>
          </a:prstGeom>
          <a:noFill/>
        </p:spPr>
        <p:txBody>
          <a:bodyPr wrap="square" rtlCol="0">
            <a:spAutoFit/>
          </a:bodyPr>
          <a:lstStyle/>
          <a:p>
            <a:endParaRPr lang="en-US" dirty="0"/>
          </a:p>
        </p:txBody>
      </p:sp>
      <p:pic>
        <p:nvPicPr>
          <p:cNvPr id="5" name="Picture 4">
            <a:extLst>
              <a:ext uri="{FF2B5EF4-FFF2-40B4-BE49-F238E27FC236}">
                <a16:creationId xmlns:a16="http://schemas.microsoft.com/office/drawing/2014/main" id="{6A4F977F-7C4B-8531-F9A9-F57A816BD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5561" y="4024475"/>
            <a:ext cx="3413760" cy="1920240"/>
          </a:xfrm>
          <a:prstGeom prst="rect">
            <a:avLst/>
          </a:prstGeom>
        </p:spPr>
      </p:pic>
    </p:spTree>
    <p:extLst>
      <p:ext uri="{BB962C8B-B14F-4D97-AF65-F5344CB8AC3E}">
        <p14:creationId xmlns:p14="http://schemas.microsoft.com/office/powerpoint/2010/main" val="1920009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489580-1D3E-B247-84C3-D6BB74B0C61F}"/>
              </a:ext>
            </a:extLst>
          </p:cNvPr>
          <p:cNvSpPr txBox="1"/>
          <p:nvPr/>
        </p:nvSpPr>
        <p:spPr>
          <a:xfrm>
            <a:off x="5927833" y="1388150"/>
            <a:ext cx="4896574" cy="5632311"/>
          </a:xfrm>
          <a:prstGeom prst="rect">
            <a:avLst/>
          </a:prstGeom>
          <a:noFill/>
        </p:spPr>
        <p:txBody>
          <a:bodyPr wrap="square" rtlCol="0">
            <a:spAutoFit/>
          </a:bodyPr>
          <a:lstStyle/>
          <a:p>
            <a:pPr algn="just"/>
            <a:r>
              <a:rPr lang="en-US" dirty="0"/>
              <a:t>Traditional marketing channels are becoming less effective:</a:t>
            </a:r>
          </a:p>
          <a:p>
            <a:pPr marL="285750" indent="-285750" algn="just">
              <a:buFont typeface="Wingdings" panose="05000000000000000000" pitchFamily="2" charset="2"/>
              <a:buChar char="§"/>
            </a:pPr>
            <a:r>
              <a:rPr lang="en-US" dirty="0"/>
              <a:t>Social media advertising is saturated and increasingly ignored</a:t>
            </a:r>
          </a:p>
          <a:p>
            <a:pPr marL="285750" indent="-285750" algn="just">
              <a:buFont typeface="Wingdings" panose="05000000000000000000" pitchFamily="2" charset="2"/>
              <a:buChar char="§"/>
            </a:pPr>
            <a:r>
              <a:rPr lang="en-US" dirty="0"/>
              <a:t>Digital customer acquisition costs continue to rise</a:t>
            </a:r>
          </a:p>
          <a:p>
            <a:pPr marL="285750" indent="-285750" algn="just">
              <a:buFont typeface="Wingdings" panose="05000000000000000000" pitchFamily="2" charset="2"/>
              <a:buChar char="§"/>
            </a:pPr>
            <a:r>
              <a:rPr lang="en-US" dirty="0"/>
              <a:t>Teen audiences are fragmented across platforms, creators, gaming, streaming, and micro-communities</a:t>
            </a:r>
          </a:p>
          <a:p>
            <a:pPr marL="285750" indent="-285750" algn="just">
              <a:buFont typeface="Wingdings" panose="05000000000000000000" pitchFamily="2" charset="2"/>
              <a:buChar char="§"/>
            </a:pPr>
            <a:r>
              <a:rPr lang="en-US" dirty="0"/>
              <a:t>Retail foot traffic among younger consumers continues shifting toward experiences rather than traditional shopping environments</a:t>
            </a:r>
          </a:p>
          <a:p>
            <a:endParaRPr lang="en-US" dirty="0"/>
          </a:p>
          <a:p>
            <a:pPr algn="just"/>
            <a:r>
              <a:rPr lang="en-US" dirty="0"/>
              <a:t>At the same time, parents, educators, and brands are seeking trusted environments where teens can discover products, trends, education, entertainment, technology, career pathways, and lifestyle experiences in person.</a:t>
            </a:r>
          </a:p>
          <a:p>
            <a:br>
              <a:rPr lang="en-US" dirty="0"/>
            </a:br>
            <a:endParaRPr lang="en-US" dirty="0"/>
          </a:p>
        </p:txBody>
      </p:sp>
      <p:graphicFrame>
        <p:nvGraphicFramePr>
          <p:cNvPr id="6" name="TextBox 3">
            <a:extLst>
              <a:ext uri="{FF2B5EF4-FFF2-40B4-BE49-F238E27FC236}">
                <a16:creationId xmlns:a16="http://schemas.microsoft.com/office/drawing/2014/main" id="{C2B02D30-A1A3-F458-AF55-2C94AF089755}"/>
              </a:ext>
            </a:extLst>
          </p:cNvPr>
          <p:cNvGraphicFramePr/>
          <p:nvPr/>
        </p:nvGraphicFramePr>
        <p:xfrm>
          <a:off x="446314" y="544286"/>
          <a:ext cx="4976291" cy="37548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2408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1FF2E9-9801-2799-A456-7B6D00FC5732}"/>
              </a:ext>
            </a:extLst>
          </p:cNvPr>
          <p:cNvSpPr txBox="1"/>
          <p:nvPr/>
        </p:nvSpPr>
        <p:spPr>
          <a:xfrm>
            <a:off x="379141" y="223024"/>
            <a:ext cx="5285679" cy="6463308"/>
          </a:xfrm>
          <a:prstGeom prst="rect">
            <a:avLst/>
          </a:prstGeom>
          <a:noFill/>
        </p:spPr>
        <p:txBody>
          <a:bodyPr wrap="square" rtlCol="0">
            <a:spAutoFit/>
          </a:bodyPr>
          <a:lstStyle/>
          <a:p>
            <a:pPr marL="0" marR="0">
              <a:buNone/>
            </a:pPr>
            <a:r>
              <a:rPr lang="en-US" sz="1800" b="1" kern="100" dirty="0">
                <a:effectLst/>
                <a:latin typeface="Arial" panose="020B0604020202020204" pitchFamily="34" charset="0"/>
                <a:ea typeface="Aptos" panose="020B0004020202020204" pitchFamily="34" charset="0"/>
              </a:rPr>
              <a:t>Planned Executive Leadership Team (Growth Stage)</a:t>
            </a:r>
            <a:endParaRPr lang="en-US" sz="1800" kern="100" dirty="0">
              <a:effectLst/>
              <a:latin typeface="Arial" panose="020B0604020202020204" pitchFamily="34" charset="0"/>
              <a:ea typeface="Aptos" panose="020B0004020202020204" pitchFamily="34" charset="0"/>
            </a:endParaRPr>
          </a:p>
          <a:p>
            <a:pPr marL="0" marR="0">
              <a:buNone/>
            </a:pPr>
            <a:r>
              <a:rPr lang="en-US" sz="1800" b="1" kern="100" dirty="0">
                <a:effectLst/>
                <a:latin typeface="Arial" panose="020B0604020202020204" pitchFamily="34" charset="0"/>
                <a:ea typeface="Aptos" panose="020B0004020202020204" pitchFamily="34" charset="0"/>
              </a:rPr>
              <a:t>Chief Operating Officer (COO)</a:t>
            </a:r>
            <a:endParaRPr lang="en-US" sz="1800" kern="100" dirty="0">
              <a:effectLst/>
              <a:latin typeface="Arial" panose="020B0604020202020204" pitchFamily="34" charset="0"/>
              <a:ea typeface="Aptos" panose="020B0004020202020204" pitchFamily="34" charset="0"/>
            </a:endParaRPr>
          </a:p>
          <a:p>
            <a:pPr marL="0" marR="0">
              <a:buNone/>
            </a:pPr>
            <a:r>
              <a:rPr lang="en-US" sz="1800" b="1" kern="100" dirty="0">
                <a:effectLst/>
                <a:latin typeface="Arial" panose="020B0604020202020204" pitchFamily="34" charset="0"/>
                <a:ea typeface="Aptos" panose="020B0004020202020204" pitchFamily="34" charset="0"/>
              </a:rPr>
              <a:t>Responsibility</a:t>
            </a:r>
            <a:endParaRPr lang="en-US" sz="1800" kern="100" dirty="0">
              <a:effectLst/>
              <a:latin typeface="Arial" panose="020B0604020202020204" pitchFamily="34" charset="0"/>
              <a:ea typeface="Aptos" panose="020B0004020202020204" pitchFamily="34" charset="0"/>
            </a:endParaRPr>
          </a:p>
          <a:p>
            <a:pPr marL="342900" marR="0" lvl="0" indent="-342900">
              <a:buFont typeface="Wingdings" panose="05000000000000000000" pitchFamily="2" charset="2"/>
              <a:buChar char=""/>
            </a:pPr>
            <a:r>
              <a:rPr lang="en-US" sz="1800" kern="100" dirty="0">
                <a:effectLst/>
                <a:latin typeface="Arial" panose="020B0604020202020204" pitchFamily="34" charset="0"/>
                <a:ea typeface="Aptos" panose="020B0004020202020204" pitchFamily="34" charset="0"/>
              </a:rPr>
              <a:t>Oversees daily operations </a:t>
            </a:r>
          </a:p>
          <a:p>
            <a:pPr marL="342900" marR="0" lvl="0" indent="-342900">
              <a:buFont typeface="Wingdings" panose="05000000000000000000" pitchFamily="2" charset="2"/>
              <a:buChar char=""/>
            </a:pPr>
            <a:r>
              <a:rPr lang="en-US" sz="1800" kern="100" dirty="0">
                <a:effectLst/>
                <a:latin typeface="Arial" panose="020B0604020202020204" pitchFamily="34" charset="0"/>
                <a:ea typeface="Aptos" panose="020B0004020202020204" pitchFamily="34" charset="0"/>
              </a:rPr>
              <a:t>Event production and logistics </a:t>
            </a:r>
          </a:p>
          <a:p>
            <a:pPr marL="342900" marR="0" lvl="0" indent="-342900">
              <a:buFont typeface="Wingdings" panose="05000000000000000000" pitchFamily="2" charset="2"/>
              <a:buChar char=""/>
            </a:pPr>
            <a:r>
              <a:rPr lang="en-US" sz="1800" kern="100" dirty="0">
                <a:effectLst/>
                <a:latin typeface="Arial" panose="020B0604020202020204" pitchFamily="34" charset="0"/>
                <a:ea typeface="Aptos" panose="020B0004020202020204" pitchFamily="34" charset="0"/>
              </a:rPr>
              <a:t>Vendor and venue management </a:t>
            </a:r>
          </a:p>
          <a:p>
            <a:pPr marL="342900" marR="0" lvl="0" indent="-342900">
              <a:buFont typeface="Wingdings" panose="05000000000000000000" pitchFamily="2" charset="2"/>
              <a:buChar char=""/>
            </a:pPr>
            <a:r>
              <a:rPr lang="en-US" sz="1800" kern="100" dirty="0">
                <a:effectLst/>
                <a:latin typeface="Arial" panose="020B0604020202020204" pitchFamily="34" charset="0"/>
                <a:ea typeface="Aptos" panose="020B0004020202020204" pitchFamily="34" charset="0"/>
              </a:rPr>
              <a:t>Staffing and operational scalability </a:t>
            </a:r>
          </a:p>
          <a:p>
            <a:pPr marL="342900" marR="0" lvl="0" indent="-342900">
              <a:buFont typeface="Wingdings" panose="05000000000000000000" pitchFamily="2" charset="2"/>
              <a:buChar char=""/>
            </a:pPr>
            <a:r>
              <a:rPr lang="en-US" sz="1800" kern="100" dirty="0">
                <a:effectLst/>
                <a:latin typeface="Arial" panose="020B0604020202020204" pitchFamily="34" charset="0"/>
                <a:ea typeface="Aptos" panose="020B0004020202020204" pitchFamily="34" charset="0"/>
              </a:rPr>
              <a:t>Chief Marketing Officer (CMO)Responsibility</a:t>
            </a:r>
          </a:p>
          <a:p>
            <a:pPr marL="342900" marR="0" lvl="0" indent="-342900">
              <a:buFont typeface="Wingdings" panose="05000000000000000000" pitchFamily="2" charset="2"/>
              <a:buChar char=""/>
            </a:pPr>
            <a:r>
              <a:rPr lang="en-US" sz="1800" kern="100" dirty="0">
                <a:effectLst/>
                <a:latin typeface="Arial" panose="020B0604020202020204" pitchFamily="34" charset="0"/>
                <a:ea typeface="Aptos" panose="020B0004020202020204" pitchFamily="34" charset="0"/>
              </a:rPr>
              <a:t>Teen audience acquisition strategy </a:t>
            </a:r>
          </a:p>
          <a:p>
            <a:pPr marL="342900" marR="0" lvl="0" indent="-342900">
              <a:buFont typeface="Wingdings" panose="05000000000000000000" pitchFamily="2" charset="2"/>
              <a:buChar char=""/>
            </a:pPr>
            <a:r>
              <a:rPr lang="en-US" sz="1800" kern="100" dirty="0">
                <a:effectLst/>
                <a:latin typeface="Arial" panose="020B0604020202020204" pitchFamily="34" charset="0"/>
                <a:ea typeface="Aptos" panose="020B0004020202020204" pitchFamily="34" charset="0"/>
              </a:rPr>
              <a:t>Digital marketing campaigns </a:t>
            </a:r>
          </a:p>
          <a:p>
            <a:pPr marL="342900" marR="0" lvl="0" indent="-342900">
              <a:buFont typeface="Wingdings" panose="05000000000000000000" pitchFamily="2" charset="2"/>
              <a:buChar char=""/>
            </a:pPr>
            <a:r>
              <a:rPr lang="en-US" sz="1800" kern="100" dirty="0">
                <a:effectLst/>
                <a:latin typeface="Arial" panose="020B0604020202020204" pitchFamily="34" charset="0"/>
                <a:ea typeface="Aptos" panose="020B0004020202020204" pitchFamily="34" charset="0"/>
              </a:rPr>
              <a:t>Social media and influencer partnerships </a:t>
            </a:r>
          </a:p>
          <a:p>
            <a:pPr marL="342900" marR="0" lvl="0" indent="-342900">
              <a:buFont typeface="Wingdings" panose="05000000000000000000" pitchFamily="2" charset="2"/>
              <a:buChar char=""/>
            </a:pPr>
            <a:r>
              <a:rPr lang="en-US" sz="1800" kern="100" dirty="0">
                <a:effectLst/>
                <a:latin typeface="Arial" panose="020B0604020202020204" pitchFamily="34" charset="0"/>
                <a:ea typeface="Aptos" panose="020B0004020202020204" pitchFamily="34" charset="0"/>
              </a:rPr>
              <a:t>Brand development and consumer engagement </a:t>
            </a:r>
          </a:p>
          <a:p>
            <a:pPr marL="0" marR="0">
              <a:buNone/>
            </a:pPr>
            <a:r>
              <a:rPr lang="en-US" sz="1800" kern="100" dirty="0">
                <a:effectLst/>
                <a:latin typeface="Arial" panose="020B0604020202020204" pitchFamily="34" charset="0"/>
                <a:ea typeface="Aptos" panose="020B0004020202020204" pitchFamily="34" charset="0"/>
              </a:rPr>
              <a:t> </a:t>
            </a:r>
          </a:p>
          <a:p>
            <a:pPr marL="0" marR="0">
              <a:buNone/>
            </a:pPr>
            <a:r>
              <a:rPr lang="en-US" sz="1800" b="1" kern="100" dirty="0">
                <a:effectLst/>
                <a:latin typeface="Arial" panose="020B0604020202020204" pitchFamily="34" charset="0"/>
                <a:ea typeface="Aptos" panose="020B0004020202020204" pitchFamily="34" charset="0"/>
              </a:rPr>
              <a:t>Chief Revenue Officer (CRO)</a:t>
            </a:r>
            <a:endParaRPr lang="en-US" sz="1800" kern="100" dirty="0">
              <a:effectLst/>
              <a:latin typeface="Arial" panose="020B0604020202020204" pitchFamily="34" charset="0"/>
              <a:ea typeface="Aptos" panose="020B0004020202020204" pitchFamily="34" charset="0"/>
            </a:endParaRPr>
          </a:p>
          <a:p>
            <a:pPr marL="0" marR="0">
              <a:buNone/>
            </a:pPr>
            <a:r>
              <a:rPr lang="en-US" sz="1800" b="1" kern="100" dirty="0">
                <a:effectLst/>
                <a:latin typeface="Arial" panose="020B0604020202020204" pitchFamily="34" charset="0"/>
                <a:ea typeface="Aptos" panose="020B0004020202020204" pitchFamily="34" charset="0"/>
              </a:rPr>
              <a:t>Responsibility</a:t>
            </a:r>
            <a:endParaRPr lang="en-US" sz="1800" kern="100" dirty="0">
              <a:effectLst/>
              <a:latin typeface="Arial" panose="020B0604020202020204" pitchFamily="34" charset="0"/>
              <a:ea typeface="Aptos" panose="020B0004020202020204" pitchFamily="34" charset="0"/>
            </a:endParaRPr>
          </a:p>
          <a:p>
            <a:pPr marL="342900" marR="0" lvl="0" indent="-342900">
              <a:buFont typeface="Wingdings" panose="05000000000000000000" pitchFamily="2" charset="2"/>
              <a:buChar char=""/>
            </a:pPr>
            <a:r>
              <a:rPr lang="en-US" sz="1800" kern="100" dirty="0">
                <a:effectLst/>
                <a:latin typeface="Arial" panose="020B0604020202020204" pitchFamily="34" charset="0"/>
                <a:ea typeface="Aptos" panose="020B0004020202020204" pitchFamily="34" charset="0"/>
              </a:rPr>
              <a:t>Sponsorship sales </a:t>
            </a:r>
          </a:p>
          <a:p>
            <a:pPr marL="342900" marR="0" lvl="0" indent="-342900">
              <a:buFont typeface="Wingdings" panose="05000000000000000000" pitchFamily="2" charset="2"/>
              <a:buChar char=""/>
            </a:pPr>
            <a:r>
              <a:rPr lang="en-US" sz="1800" kern="100" dirty="0">
                <a:effectLst/>
                <a:latin typeface="Arial" panose="020B0604020202020204" pitchFamily="34" charset="0"/>
                <a:ea typeface="Aptos" panose="020B0004020202020204" pitchFamily="34" charset="0"/>
              </a:rPr>
              <a:t>Brand partnerships </a:t>
            </a:r>
          </a:p>
          <a:p>
            <a:pPr marL="342900" marR="0" lvl="0" indent="-342900">
              <a:buFont typeface="Wingdings" panose="05000000000000000000" pitchFamily="2" charset="2"/>
              <a:buChar char=""/>
            </a:pPr>
            <a:r>
              <a:rPr lang="en-US" sz="1800" kern="100" dirty="0">
                <a:effectLst/>
                <a:latin typeface="Arial" panose="020B0604020202020204" pitchFamily="34" charset="0"/>
                <a:ea typeface="Aptos" panose="020B0004020202020204" pitchFamily="34" charset="0"/>
              </a:rPr>
              <a:t>Exhibitor recruitment </a:t>
            </a:r>
          </a:p>
          <a:p>
            <a:pPr marL="342900" marR="0" lvl="0" indent="-342900">
              <a:buFont typeface="Wingdings" panose="05000000000000000000" pitchFamily="2" charset="2"/>
              <a:buChar char=""/>
            </a:pPr>
            <a:r>
              <a:rPr lang="en-US" sz="1800" kern="100" dirty="0">
                <a:effectLst/>
                <a:latin typeface="Arial" panose="020B0604020202020204" pitchFamily="34" charset="0"/>
                <a:ea typeface="Aptos" panose="020B0004020202020204" pitchFamily="34" charset="0"/>
              </a:rPr>
              <a:t>Revenue growth initiatives </a:t>
            </a:r>
          </a:p>
          <a:p>
            <a:pPr marL="0" marR="0">
              <a:buNone/>
            </a:pPr>
            <a:r>
              <a:rPr lang="en-US" sz="1800" kern="100" dirty="0">
                <a:effectLst/>
                <a:latin typeface="Arial" panose="020B0604020202020204" pitchFamily="34" charset="0"/>
                <a:ea typeface="Aptos" panose="020B0004020202020204" pitchFamily="34" charset="0"/>
              </a:rPr>
              <a:t> </a:t>
            </a:r>
          </a:p>
          <a:p>
            <a:pPr marL="0" marR="0">
              <a:buNone/>
            </a:pPr>
            <a:endParaRPr lang="en-US" sz="1800" kern="100" dirty="0">
              <a:effectLst/>
              <a:latin typeface="Arial" panose="020B0604020202020204" pitchFamily="34" charset="0"/>
              <a:ea typeface="Aptos" panose="020B0004020202020204" pitchFamily="34" charset="0"/>
            </a:endParaRPr>
          </a:p>
        </p:txBody>
      </p:sp>
      <p:sp>
        <p:nvSpPr>
          <p:cNvPr id="7" name="TextBox 6">
            <a:extLst>
              <a:ext uri="{FF2B5EF4-FFF2-40B4-BE49-F238E27FC236}">
                <a16:creationId xmlns:a16="http://schemas.microsoft.com/office/drawing/2014/main" id="{36A5E73A-2B5E-2069-162D-6B11FE3F422A}"/>
              </a:ext>
            </a:extLst>
          </p:cNvPr>
          <p:cNvSpPr txBox="1"/>
          <p:nvPr/>
        </p:nvSpPr>
        <p:spPr>
          <a:xfrm>
            <a:off x="6096000" y="390293"/>
            <a:ext cx="5813502" cy="5909310"/>
          </a:xfrm>
          <a:prstGeom prst="rect">
            <a:avLst/>
          </a:prstGeom>
          <a:noFill/>
        </p:spPr>
        <p:txBody>
          <a:bodyPr wrap="square" rtlCol="0">
            <a:spAutoFit/>
          </a:bodyPr>
          <a:lstStyle/>
          <a:p>
            <a:r>
              <a:rPr lang="en-US" b="1" dirty="0"/>
              <a:t>Chief Technology &amp; Innovation Officer (CTO)</a:t>
            </a:r>
          </a:p>
          <a:p>
            <a:r>
              <a:rPr lang="en-US" b="1" dirty="0"/>
              <a:t>Responsibility</a:t>
            </a:r>
          </a:p>
          <a:p>
            <a:pPr marL="285750" indent="-285750">
              <a:buFont typeface="Wingdings" panose="05000000000000000000" pitchFamily="2" charset="2"/>
              <a:buChar char="§"/>
            </a:pPr>
            <a:r>
              <a:rPr lang="en-US" dirty="0"/>
              <a:t>AI integration </a:t>
            </a:r>
          </a:p>
          <a:p>
            <a:pPr marL="285750" indent="-285750">
              <a:buFont typeface="Wingdings" panose="05000000000000000000" pitchFamily="2" charset="2"/>
              <a:buChar char="§"/>
            </a:pPr>
            <a:r>
              <a:rPr lang="en-US" dirty="0"/>
              <a:t>Mobile app and attendee experience platforms </a:t>
            </a:r>
          </a:p>
          <a:p>
            <a:pPr marL="285750" indent="-285750">
              <a:buFont typeface="Wingdings" panose="05000000000000000000" pitchFamily="2" charset="2"/>
              <a:buChar char="§"/>
            </a:pPr>
            <a:r>
              <a:rPr lang="en-US" dirty="0"/>
              <a:t>Data analytics </a:t>
            </a:r>
          </a:p>
          <a:p>
            <a:pPr marL="285750" indent="-285750">
              <a:buFont typeface="Wingdings" panose="05000000000000000000" pitchFamily="2" charset="2"/>
              <a:buChar char="§"/>
            </a:pPr>
            <a:r>
              <a:rPr lang="en-US" dirty="0"/>
              <a:t>Digital engagement systems </a:t>
            </a:r>
          </a:p>
          <a:p>
            <a:r>
              <a:rPr lang="en-US" dirty="0"/>
              <a:t> </a:t>
            </a:r>
          </a:p>
          <a:p>
            <a:r>
              <a:rPr lang="en-US" b="1" dirty="0"/>
              <a:t>Director of Teen Programming &amp; Community Engagement</a:t>
            </a:r>
          </a:p>
          <a:p>
            <a:r>
              <a:rPr lang="en-US" b="1" dirty="0"/>
              <a:t>Responsibility</a:t>
            </a:r>
          </a:p>
          <a:p>
            <a:pPr marL="285750" indent="-285750">
              <a:buFont typeface="Wingdings" panose="05000000000000000000" pitchFamily="2" charset="2"/>
              <a:buChar char="§"/>
            </a:pPr>
            <a:r>
              <a:rPr lang="en-US" dirty="0"/>
              <a:t>Teen-focused content and experiences </a:t>
            </a:r>
          </a:p>
          <a:p>
            <a:pPr marL="285750" indent="-285750">
              <a:buFont typeface="Wingdings" panose="05000000000000000000" pitchFamily="2" charset="2"/>
              <a:buChar char="§"/>
            </a:pPr>
            <a:r>
              <a:rPr lang="en-US" dirty="0"/>
              <a:t>Creator and influencer relationships </a:t>
            </a:r>
          </a:p>
          <a:p>
            <a:pPr marL="285750" indent="-285750">
              <a:buFont typeface="Wingdings" panose="05000000000000000000" pitchFamily="2" charset="2"/>
              <a:buChar char="§"/>
            </a:pPr>
            <a:r>
              <a:rPr lang="en-US" dirty="0"/>
              <a:t>School and youth organization partnerships </a:t>
            </a:r>
          </a:p>
          <a:p>
            <a:pPr marL="285750" indent="-285750">
              <a:buFont typeface="Wingdings" panose="05000000000000000000" pitchFamily="2" charset="2"/>
              <a:buChar char="§"/>
            </a:pPr>
            <a:r>
              <a:rPr lang="en-US" dirty="0"/>
              <a:t>Trend identification and audience insights </a:t>
            </a:r>
          </a:p>
          <a:p>
            <a:r>
              <a:rPr lang="en-US" dirty="0"/>
              <a:t> </a:t>
            </a:r>
          </a:p>
          <a:p>
            <a:r>
              <a:rPr lang="en-US" b="1" dirty="0"/>
              <a:t>Chief Financial Officer (CFO)</a:t>
            </a:r>
          </a:p>
          <a:p>
            <a:r>
              <a:rPr lang="en-US" b="1" dirty="0"/>
              <a:t>Responsibility</a:t>
            </a:r>
          </a:p>
          <a:p>
            <a:pPr marL="285750" indent="-285750">
              <a:buFont typeface="Wingdings" panose="05000000000000000000" pitchFamily="2" charset="2"/>
              <a:buChar char="§"/>
            </a:pPr>
            <a:r>
              <a:rPr lang="en-US" dirty="0"/>
              <a:t>Financial planning </a:t>
            </a:r>
          </a:p>
          <a:p>
            <a:pPr marL="285750" indent="-285750">
              <a:buFont typeface="Wingdings" panose="05000000000000000000" pitchFamily="2" charset="2"/>
              <a:buChar char="§"/>
            </a:pPr>
            <a:r>
              <a:rPr lang="en-US" dirty="0"/>
              <a:t>Investor reporting </a:t>
            </a:r>
          </a:p>
          <a:p>
            <a:pPr marL="285750" indent="-285750">
              <a:buFont typeface="Wingdings" panose="05000000000000000000" pitchFamily="2" charset="2"/>
              <a:buChar char="§"/>
            </a:pPr>
            <a:r>
              <a:rPr lang="en-US" dirty="0"/>
              <a:t>Capital management </a:t>
            </a:r>
          </a:p>
          <a:p>
            <a:pPr marL="285750" indent="-285750">
              <a:buFont typeface="Wingdings" panose="05000000000000000000" pitchFamily="2" charset="2"/>
              <a:buChar char="§"/>
            </a:pPr>
            <a:r>
              <a:rPr lang="en-US" dirty="0"/>
              <a:t>Forecasting and compliance </a:t>
            </a:r>
          </a:p>
        </p:txBody>
      </p:sp>
    </p:spTree>
    <p:extLst>
      <p:ext uri="{BB962C8B-B14F-4D97-AF65-F5344CB8AC3E}">
        <p14:creationId xmlns:p14="http://schemas.microsoft.com/office/powerpoint/2010/main" val="3572222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AE0130-1048-D39F-E2E4-E684B33BC9B9}"/>
              </a:ext>
            </a:extLst>
          </p:cNvPr>
          <p:cNvSpPr txBox="1"/>
          <p:nvPr/>
        </p:nvSpPr>
        <p:spPr>
          <a:xfrm>
            <a:off x="780585" y="479502"/>
            <a:ext cx="10593659" cy="5977021"/>
          </a:xfrm>
          <a:prstGeom prst="rect">
            <a:avLst/>
          </a:prstGeom>
          <a:noFill/>
        </p:spPr>
        <p:txBody>
          <a:bodyPr wrap="square" rtlCol="0">
            <a:spAutoFit/>
          </a:bodyPr>
          <a:lstStyle/>
          <a:p>
            <a:pPr marL="0" marR="0">
              <a:lnSpc>
                <a:spcPct val="107000"/>
              </a:lnSpc>
              <a:spcAft>
                <a:spcPts val="800"/>
              </a:spcAft>
              <a:buNone/>
            </a:pPr>
            <a:r>
              <a:rPr lang="en-US" sz="2000" b="1" kern="0" dirty="0">
                <a:effectLst/>
                <a:latin typeface="Arial" panose="020B0604020202020204" pitchFamily="34" charset="0"/>
                <a:ea typeface="Times New Roman" panose="02020603050405020304" pitchFamily="18" charset="0"/>
              </a:rPr>
              <a:t>Why This Team Is Built to Execute</a:t>
            </a:r>
            <a:endParaRPr lang="en-US" sz="1800" kern="100" dirty="0">
              <a:effectLst/>
              <a:latin typeface="Arial" panose="020B0604020202020204" pitchFamily="34" charset="0"/>
              <a:ea typeface="Aptos" panose="020B0004020202020204" pitchFamily="34" charset="0"/>
            </a:endParaRPr>
          </a:p>
          <a:p>
            <a:pPr marL="0" marR="0" algn="just">
              <a:spcAft>
                <a:spcPts val="800"/>
              </a:spcAft>
              <a:buNone/>
            </a:pPr>
            <a:r>
              <a:rPr lang="en-US" sz="1800" kern="0" dirty="0">
                <a:effectLst/>
                <a:latin typeface="Arial" panose="020B0604020202020204" pitchFamily="34" charset="0"/>
                <a:ea typeface="Times New Roman" panose="02020603050405020304" pitchFamily="18" charset="0"/>
              </a:rPr>
              <a:t>The American Teen Scene Expo combines experienced event-industry leadership with a scalable growth structure designed for sponsorship, operations, technology, and youth engagement. The organization is being built with both traditional event-management expertise and modern consumer-brand strategies required to capture the Gen Z and emerging teen market.</a:t>
            </a:r>
          </a:p>
          <a:p>
            <a:pPr marL="0" marR="0">
              <a:buNone/>
            </a:pPr>
            <a:r>
              <a:rPr lang="en-US" sz="1800" b="1" kern="100" dirty="0">
                <a:effectLst/>
                <a:latin typeface="Arial" panose="020B0604020202020204" pitchFamily="34" charset="0"/>
                <a:ea typeface="Aptos" panose="020B0004020202020204" pitchFamily="34" charset="0"/>
              </a:rPr>
              <a:t>Core Leadership Strengths</a:t>
            </a:r>
            <a:endParaRPr lang="en-US" sz="2000" kern="100" dirty="0">
              <a:effectLst/>
              <a:latin typeface="Arial" panose="020B0604020202020204" pitchFamily="34" charset="0"/>
              <a:ea typeface="Aptos" panose="020B0004020202020204" pitchFamily="34" charset="0"/>
            </a:endParaRPr>
          </a:p>
          <a:p>
            <a:pPr marL="0" marR="0">
              <a:buNone/>
            </a:pPr>
            <a:r>
              <a:rPr lang="en-US" sz="1800" b="1" kern="100" dirty="0">
                <a:effectLst/>
                <a:latin typeface="Arial" panose="020B0604020202020204" pitchFamily="34" charset="0"/>
                <a:ea typeface="Aptos" panose="020B0004020202020204" pitchFamily="34" charset="0"/>
              </a:rPr>
              <a:t>Industry Understanding</a:t>
            </a:r>
            <a:endParaRPr lang="en-US" sz="2000" kern="100" dirty="0">
              <a:effectLst/>
              <a:latin typeface="Arial" panose="020B0604020202020204" pitchFamily="34" charset="0"/>
              <a:ea typeface="Aptos" panose="020B0004020202020204" pitchFamily="34" charset="0"/>
            </a:endParaRPr>
          </a:p>
          <a:p>
            <a:pPr marL="0" marR="0">
              <a:buNone/>
            </a:pPr>
            <a:r>
              <a:rPr lang="en-US" sz="1800" kern="100" dirty="0">
                <a:effectLst/>
                <a:latin typeface="Arial" panose="020B0604020202020204" pitchFamily="34" charset="0"/>
                <a:ea typeface="Aptos" panose="020B0004020202020204" pitchFamily="34" charset="0"/>
              </a:rPr>
              <a:t>Deep familiarity with event production, exhibitor expectations, and sponsor activation strategy.</a:t>
            </a:r>
            <a:endParaRPr lang="en-US" sz="2000" kern="100" dirty="0">
              <a:effectLst/>
              <a:latin typeface="Arial" panose="020B0604020202020204" pitchFamily="34" charset="0"/>
              <a:ea typeface="Aptos" panose="020B0004020202020204" pitchFamily="34" charset="0"/>
            </a:endParaRPr>
          </a:p>
          <a:p>
            <a:pPr marL="0" marR="0">
              <a:buNone/>
            </a:pPr>
            <a:r>
              <a:rPr lang="en-US" sz="1800" b="1" kern="100" dirty="0">
                <a:effectLst/>
                <a:latin typeface="Arial" panose="020B0604020202020204" pitchFamily="34" charset="0"/>
                <a:ea typeface="Aptos" panose="020B0004020202020204" pitchFamily="34" charset="0"/>
              </a:rPr>
              <a:t>Relationship-Driven Development</a:t>
            </a:r>
            <a:endParaRPr lang="en-US" sz="2000" kern="100" dirty="0">
              <a:effectLst/>
              <a:latin typeface="Arial" panose="020B0604020202020204" pitchFamily="34" charset="0"/>
              <a:ea typeface="Aptos" panose="020B0004020202020204" pitchFamily="34" charset="0"/>
            </a:endParaRPr>
          </a:p>
          <a:p>
            <a:pPr marL="0" marR="0">
              <a:buNone/>
            </a:pPr>
            <a:r>
              <a:rPr lang="en-US" sz="1800" kern="100" dirty="0">
                <a:effectLst/>
                <a:latin typeface="Arial" panose="020B0604020202020204" pitchFamily="34" charset="0"/>
                <a:ea typeface="Aptos" panose="020B0004020202020204" pitchFamily="34" charset="0"/>
              </a:rPr>
              <a:t>Ability to build partnerships across:</a:t>
            </a:r>
            <a:endParaRPr lang="en-US" sz="2000" kern="100" dirty="0">
              <a:effectLst/>
              <a:latin typeface="Arial" panose="020B0604020202020204" pitchFamily="34" charset="0"/>
              <a:ea typeface="Aptos" panose="020B0004020202020204" pitchFamily="34" charset="0"/>
            </a:endParaRPr>
          </a:p>
          <a:p>
            <a:pPr marL="285750" marR="0" lvl="0" indent="-285750">
              <a:buSzPts val="1000"/>
              <a:buFont typeface="Wingdings" panose="05000000000000000000" pitchFamily="2" charset="2"/>
              <a:buChar char="§"/>
              <a:tabLst>
                <a:tab pos="457200" algn="l"/>
              </a:tabLst>
            </a:pPr>
            <a:r>
              <a:rPr lang="en-US" sz="1800" kern="100" dirty="0">
                <a:effectLst/>
                <a:latin typeface="Arial" panose="020B0604020202020204" pitchFamily="34" charset="0"/>
                <a:ea typeface="Aptos" panose="020B0004020202020204" pitchFamily="34" charset="0"/>
              </a:rPr>
              <a:t>Brands</a:t>
            </a:r>
            <a:endParaRPr lang="en-US" sz="2000" kern="100" dirty="0">
              <a:effectLst/>
              <a:latin typeface="Arial" panose="020B0604020202020204" pitchFamily="34" charset="0"/>
              <a:ea typeface="Aptos" panose="020B0004020202020204" pitchFamily="34" charset="0"/>
            </a:endParaRPr>
          </a:p>
          <a:p>
            <a:pPr marL="285750" marR="0" lvl="0" indent="-285750">
              <a:buSzPts val="1000"/>
              <a:buFont typeface="Wingdings" panose="05000000000000000000" pitchFamily="2" charset="2"/>
              <a:buChar char="§"/>
              <a:tabLst>
                <a:tab pos="457200" algn="l"/>
              </a:tabLst>
            </a:pPr>
            <a:r>
              <a:rPr lang="en-US" sz="1800" kern="100" dirty="0">
                <a:effectLst/>
                <a:latin typeface="Arial" panose="020B0604020202020204" pitchFamily="34" charset="0"/>
                <a:ea typeface="Aptos" panose="020B0004020202020204" pitchFamily="34" charset="0"/>
              </a:rPr>
              <a:t>Agencies</a:t>
            </a:r>
            <a:endParaRPr lang="en-US" sz="2000" kern="100" dirty="0">
              <a:effectLst/>
              <a:latin typeface="Arial" panose="020B0604020202020204" pitchFamily="34" charset="0"/>
              <a:ea typeface="Aptos" panose="020B0004020202020204" pitchFamily="34" charset="0"/>
            </a:endParaRPr>
          </a:p>
          <a:p>
            <a:pPr marL="285750" marR="0" lvl="0" indent="-285750">
              <a:buSzPts val="1000"/>
              <a:buFont typeface="Wingdings" panose="05000000000000000000" pitchFamily="2" charset="2"/>
              <a:buChar char="§"/>
              <a:tabLst>
                <a:tab pos="457200" algn="l"/>
              </a:tabLst>
            </a:pPr>
            <a:r>
              <a:rPr lang="en-US" sz="1800" kern="100" dirty="0">
                <a:effectLst/>
                <a:latin typeface="Arial" panose="020B0604020202020204" pitchFamily="34" charset="0"/>
                <a:ea typeface="Aptos" panose="020B0004020202020204" pitchFamily="34" charset="0"/>
              </a:rPr>
              <a:t>Entertainment</a:t>
            </a:r>
            <a:endParaRPr lang="en-US" sz="2000" kern="100" dirty="0">
              <a:effectLst/>
              <a:latin typeface="Arial" panose="020B0604020202020204" pitchFamily="34" charset="0"/>
              <a:ea typeface="Aptos" panose="020B0004020202020204" pitchFamily="34" charset="0"/>
            </a:endParaRPr>
          </a:p>
          <a:p>
            <a:pPr marL="285750" marR="0" lvl="0" indent="-285750">
              <a:buSzPts val="1000"/>
              <a:buFont typeface="Wingdings" panose="05000000000000000000" pitchFamily="2" charset="2"/>
              <a:buChar char="§"/>
              <a:tabLst>
                <a:tab pos="457200" algn="l"/>
              </a:tabLst>
            </a:pPr>
            <a:r>
              <a:rPr lang="en-US" sz="1800" kern="100" dirty="0">
                <a:effectLst/>
                <a:latin typeface="Arial" panose="020B0604020202020204" pitchFamily="34" charset="0"/>
                <a:ea typeface="Aptos" panose="020B0004020202020204" pitchFamily="34" charset="0"/>
              </a:rPr>
              <a:t>Influencers</a:t>
            </a:r>
            <a:endParaRPr lang="en-US" sz="2000" kern="100" dirty="0">
              <a:effectLst/>
              <a:latin typeface="Arial" panose="020B0604020202020204" pitchFamily="34" charset="0"/>
              <a:ea typeface="Aptos" panose="020B0004020202020204" pitchFamily="34" charset="0"/>
            </a:endParaRPr>
          </a:p>
          <a:p>
            <a:pPr marL="285750" marR="0" lvl="0" indent="-285750">
              <a:buSzPts val="1000"/>
              <a:buFont typeface="Wingdings" panose="05000000000000000000" pitchFamily="2" charset="2"/>
              <a:buChar char="§"/>
              <a:tabLst>
                <a:tab pos="457200" algn="l"/>
              </a:tabLst>
            </a:pPr>
            <a:r>
              <a:rPr lang="en-US" sz="1800" kern="100" dirty="0">
                <a:effectLst/>
                <a:latin typeface="Arial" panose="020B0604020202020204" pitchFamily="34" charset="0"/>
                <a:ea typeface="Aptos" panose="020B0004020202020204" pitchFamily="34" charset="0"/>
              </a:rPr>
              <a:t>Vendors</a:t>
            </a:r>
            <a:endParaRPr lang="en-US" sz="2000" kern="100" dirty="0">
              <a:effectLst/>
              <a:latin typeface="Arial" panose="020B0604020202020204" pitchFamily="34" charset="0"/>
              <a:ea typeface="Aptos" panose="020B0004020202020204" pitchFamily="34" charset="0"/>
            </a:endParaRPr>
          </a:p>
          <a:p>
            <a:pPr marL="285750" marR="0" lvl="0" indent="-285750">
              <a:buSzPts val="1000"/>
              <a:buFont typeface="Wingdings" panose="05000000000000000000" pitchFamily="2" charset="2"/>
              <a:buChar char="§"/>
              <a:tabLst>
                <a:tab pos="457200" algn="l"/>
              </a:tabLst>
            </a:pPr>
            <a:r>
              <a:rPr lang="en-US" sz="1800" kern="100" dirty="0">
                <a:effectLst/>
                <a:latin typeface="Arial" panose="020B0604020202020204" pitchFamily="34" charset="0"/>
                <a:ea typeface="Aptos" panose="020B0004020202020204" pitchFamily="34" charset="0"/>
              </a:rPr>
              <a:t>Strategic operators</a:t>
            </a:r>
            <a:endParaRPr lang="en-US" sz="2000" kern="100" dirty="0">
              <a:effectLst/>
              <a:latin typeface="Arial" panose="020B0604020202020204" pitchFamily="34" charset="0"/>
              <a:ea typeface="Aptos" panose="020B0004020202020204" pitchFamily="34" charset="0"/>
            </a:endParaRPr>
          </a:p>
          <a:p>
            <a:pPr marL="0" marR="0">
              <a:buNone/>
            </a:pPr>
            <a:r>
              <a:rPr lang="en-US" sz="1800" b="1" kern="100" dirty="0">
                <a:effectLst/>
                <a:latin typeface="Arial" panose="020B0604020202020204" pitchFamily="34" charset="0"/>
                <a:ea typeface="Aptos" panose="020B0004020202020204" pitchFamily="34" charset="0"/>
              </a:rPr>
              <a:t>Vision + Scalability</a:t>
            </a:r>
            <a:endParaRPr lang="en-US" sz="2000" kern="100" dirty="0">
              <a:effectLst/>
              <a:latin typeface="Arial" panose="020B0604020202020204" pitchFamily="34" charset="0"/>
              <a:ea typeface="Aptos" panose="020B0004020202020204" pitchFamily="34" charset="0"/>
            </a:endParaRPr>
          </a:p>
          <a:p>
            <a:pPr marL="0" marR="0">
              <a:buNone/>
            </a:pPr>
            <a:r>
              <a:rPr lang="en-US" sz="1800" kern="100" dirty="0">
                <a:effectLst/>
                <a:latin typeface="Arial" panose="020B0604020202020204" pitchFamily="34" charset="0"/>
                <a:ea typeface="Aptos" panose="020B0004020202020204" pitchFamily="34" charset="0"/>
              </a:rPr>
              <a:t>The company is being structured for long-term national &amp; International expansion rather than a one-time event.</a:t>
            </a:r>
            <a:endParaRPr lang="en-US" sz="2000" kern="100" dirty="0">
              <a:effectLst/>
              <a:latin typeface="Arial" panose="020B0604020202020204" pitchFamily="34" charset="0"/>
              <a:ea typeface="Aptos" panose="020B0004020202020204" pitchFamily="34" charset="0"/>
            </a:endParaRPr>
          </a:p>
          <a:p>
            <a:pPr marL="0" marR="0" algn="just">
              <a:lnSpc>
                <a:spcPct val="150000"/>
              </a:lnSpc>
              <a:spcAft>
                <a:spcPts val="800"/>
              </a:spcAft>
              <a:buNone/>
            </a:pPr>
            <a:endParaRPr lang="en-US" sz="1800" kern="100" dirty="0">
              <a:effectLst/>
              <a:latin typeface="Arial" panose="020B0604020202020204" pitchFamily="34" charset="0"/>
              <a:ea typeface="Aptos" panose="020B0004020202020204" pitchFamily="34" charset="0"/>
            </a:endParaRPr>
          </a:p>
        </p:txBody>
      </p:sp>
    </p:spTree>
    <p:extLst>
      <p:ext uri="{BB962C8B-B14F-4D97-AF65-F5344CB8AC3E}">
        <p14:creationId xmlns:p14="http://schemas.microsoft.com/office/powerpoint/2010/main" val="1707811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688523-CF49-642C-0A8B-DC05136A2120}"/>
              </a:ext>
            </a:extLst>
          </p:cNvPr>
          <p:cNvSpPr txBox="1"/>
          <p:nvPr/>
        </p:nvSpPr>
        <p:spPr>
          <a:xfrm>
            <a:off x="490654" y="312234"/>
            <a:ext cx="11240429" cy="5909310"/>
          </a:xfrm>
          <a:prstGeom prst="rect">
            <a:avLst/>
          </a:prstGeom>
          <a:noFill/>
        </p:spPr>
        <p:txBody>
          <a:bodyPr wrap="square" rtlCol="0">
            <a:spAutoFit/>
          </a:bodyPr>
          <a:lstStyle/>
          <a:p>
            <a:r>
              <a:rPr lang="en-US" b="1" dirty="0"/>
              <a:t>Advisory &amp; Strategic Expansion</a:t>
            </a:r>
          </a:p>
          <a:p>
            <a:r>
              <a:rPr lang="en-US" b="1" dirty="0"/>
              <a:t>Planned Leadership Expansion Includes:</a:t>
            </a:r>
          </a:p>
          <a:p>
            <a:pPr marL="285750" indent="-285750">
              <a:buFont typeface="Wingdings" panose="05000000000000000000" pitchFamily="2" charset="2"/>
              <a:buChar char="§"/>
            </a:pPr>
            <a:r>
              <a:rPr lang="en-US" dirty="0"/>
              <a:t>Sponsorship sales executives</a:t>
            </a:r>
          </a:p>
          <a:p>
            <a:pPr marL="285750" indent="-285750">
              <a:buFont typeface="Wingdings" panose="05000000000000000000" pitchFamily="2" charset="2"/>
              <a:buChar char="§"/>
            </a:pPr>
            <a:r>
              <a:rPr lang="en-US" dirty="0"/>
              <a:t>Experiential marketing advisors</a:t>
            </a:r>
          </a:p>
          <a:p>
            <a:pPr marL="285750" indent="-285750">
              <a:buFont typeface="Wingdings" panose="05000000000000000000" pitchFamily="2" charset="2"/>
              <a:buChar char="§"/>
            </a:pPr>
            <a:r>
              <a:rPr lang="en-US" dirty="0"/>
              <a:t>Entertainment partnerships</a:t>
            </a:r>
          </a:p>
          <a:p>
            <a:pPr marL="285750" indent="-285750">
              <a:buFont typeface="Wingdings" panose="05000000000000000000" pitchFamily="2" charset="2"/>
              <a:buChar char="§"/>
            </a:pPr>
            <a:r>
              <a:rPr lang="en-US" dirty="0"/>
              <a:t>Digital/social media leadership</a:t>
            </a:r>
          </a:p>
          <a:p>
            <a:pPr marL="285750" indent="-285750">
              <a:buFont typeface="Wingdings" panose="05000000000000000000" pitchFamily="2" charset="2"/>
              <a:buChar char="§"/>
            </a:pPr>
            <a:r>
              <a:rPr lang="en-US" dirty="0"/>
              <a:t>Operations and logistics specialists</a:t>
            </a:r>
          </a:p>
          <a:p>
            <a:pPr marL="285750" indent="-285750">
              <a:buFont typeface="Wingdings" panose="05000000000000000000" pitchFamily="2" charset="2"/>
              <a:buChar char="§"/>
            </a:pPr>
            <a:r>
              <a:rPr lang="en-US" dirty="0"/>
              <a:t>Brand strategy advisors</a:t>
            </a:r>
          </a:p>
          <a:p>
            <a:pPr marL="285750" indent="-285750">
              <a:buFont typeface="Wingdings" panose="05000000000000000000" pitchFamily="2" charset="2"/>
              <a:buChar char="§"/>
            </a:pPr>
            <a:r>
              <a:rPr lang="en-US" dirty="0"/>
              <a:t>Finance and corporate development leadership</a:t>
            </a:r>
          </a:p>
          <a:p>
            <a:endParaRPr lang="en-US" dirty="0"/>
          </a:p>
          <a:p>
            <a:r>
              <a:rPr lang="en-US" b="1" dirty="0"/>
              <a:t>Why This Team Can Execute</a:t>
            </a:r>
          </a:p>
          <a:p>
            <a:r>
              <a:rPr lang="en-US" b="1" dirty="0"/>
              <a:t>The Opportunity Requires More Than Event Production</a:t>
            </a:r>
          </a:p>
          <a:p>
            <a:r>
              <a:rPr lang="en-US" b="1" dirty="0"/>
              <a:t>Success depends on understanding:</a:t>
            </a:r>
          </a:p>
          <a:p>
            <a:pPr marL="285750" indent="-285750">
              <a:buFont typeface="Wingdings" panose="05000000000000000000" pitchFamily="2" charset="2"/>
              <a:buChar char="§"/>
            </a:pPr>
            <a:r>
              <a:rPr lang="en-US" dirty="0"/>
              <a:t>Youth culture trends</a:t>
            </a:r>
          </a:p>
          <a:p>
            <a:pPr marL="285750" indent="-285750">
              <a:buFont typeface="Wingdings" panose="05000000000000000000" pitchFamily="2" charset="2"/>
              <a:buChar char="§"/>
            </a:pPr>
            <a:r>
              <a:rPr lang="en-US" dirty="0"/>
              <a:t>Sponsor economics</a:t>
            </a:r>
          </a:p>
          <a:p>
            <a:pPr marL="285750" indent="-285750">
              <a:buFont typeface="Wingdings" panose="05000000000000000000" pitchFamily="2" charset="2"/>
              <a:buChar char="§"/>
            </a:pPr>
            <a:r>
              <a:rPr lang="en-US" dirty="0"/>
              <a:t>Consumer engagement</a:t>
            </a:r>
          </a:p>
          <a:p>
            <a:pPr marL="285750" indent="-285750">
              <a:buFont typeface="Wingdings" panose="05000000000000000000" pitchFamily="2" charset="2"/>
              <a:buChar char="§"/>
            </a:pPr>
            <a:r>
              <a:rPr lang="en-US" dirty="0"/>
              <a:t>Experiential marketing</a:t>
            </a:r>
          </a:p>
          <a:p>
            <a:pPr marL="285750" indent="-285750">
              <a:buFont typeface="Wingdings" panose="05000000000000000000" pitchFamily="2" charset="2"/>
              <a:buChar char="§"/>
            </a:pPr>
            <a:r>
              <a:rPr lang="en-US" dirty="0"/>
              <a:t>Content amplification</a:t>
            </a:r>
          </a:p>
          <a:p>
            <a:pPr marL="285750" indent="-285750">
              <a:buFont typeface="Wingdings" panose="05000000000000000000" pitchFamily="2" charset="2"/>
              <a:buChar char="§"/>
            </a:pPr>
            <a:r>
              <a:rPr lang="en-US" dirty="0"/>
              <a:t>Community building</a:t>
            </a:r>
          </a:p>
          <a:p>
            <a:pPr marL="285750" indent="-285750">
              <a:buFont typeface="Wingdings" panose="05000000000000000000" pitchFamily="2" charset="2"/>
              <a:buChar char="§"/>
            </a:pPr>
            <a:r>
              <a:rPr lang="en-US" dirty="0"/>
              <a:t>Scalable operations</a:t>
            </a:r>
          </a:p>
          <a:p>
            <a:r>
              <a:rPr lang="en-US" b="1" dirty="0"/>
              <a:t>American Teen Scene Expo™ is being built with that broader ecosystem vision from day one.</a:t>
            </a:r>
          </a:p>
        </p:txBody>
      </p:sp>
    </p:spTree>
    <p:extLst>
      <p:ext uri="{BB962C8B-B14F-4D97-AF65-F5344CB8AC3E}">
        <p14:creationId xmlns:p14="http://schemas.microsoft.com/office/powerpoint/2010/main" val="1196245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A67488-BA8D-DD77-EAF8-BCE38A25204C}"/>
              </a:ext>
            </a:extLst>
          </p:cNvPr>
          <p:cNvPicPr>
            <a:picLocks noChangeAspect="1"/>
          </p:cNvPicPr>
          <p:nvPr/>
        </p:nvPicPr>
        <p:blipFill>
          <a:blip r:embed="rId2">
            <a:alphaModFix/>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518819" y="3429000"/>
            <a:ext cx="4673181" cy="3108960"/>
          </a:xfrm>
          <a:prstGeom prst="rect">
            <a:avLst/>
          </a:prstGeom>
          <a:effectLst>
            <a:softEdge rad="177800"/>
          </a:effectLst>
        </p:spPr>
      </p:pic>
      <p:sp>
        <p:nvSpPr>
          <p:cNvPr id="7" name="TextBox 6">
            <a:extLst>
              <a:ext uri="{FF2B5EF4-FFF2-40B4-BE49-F238E27FC236}">
                <a16:creationId xmlns:a16="http://schemas.microsoft.com/office/drawing/2014/main" id="{3AE21CF9-09A0-0554-2DC5-47979FC76D4F}"/>
              </a:ext>
            </a:extLst>
          </p:cNvPr>
          <p:cNvSpPr txBox="1"/>
          <p:nvPr/>
        </p:nvSpPr>
        <p:spPr>
          <a:xfrm>
            <a:off x="762000" y="292100"/>
            <a:ext cx="8572500" cy="6432530"/>
          </a:xfrm>
          <a:prstGeom prst="rect">
            <a:avLst/>
          </a:prstGeom>
          <a:noFill/>
        </p:spPr>
        <p:txBody>
          <a:bodyPr wrap="square" rtlCol="0">
            <a:spAutoFit/>
          </a:bodyPr>
          <a:lstStyle/>
          <a:p>
            <a:pPr marL="0" marR="0">
              <a:buNone/>
            </a:pPr>
            <a:r>
              <a:rPr lang="en-US" sz="1800" b="1" kern="100" dirty="0">
                <a:effectLst/>
                <a:latin typeface="Arial" panose="020B0604020202020204" pitchFamily="34" charset="0"/>
                <a:ea typeface="Aptos" panose="020B0004020202020204" pitchFamily="34" charset="0"/>
              </a:rPr>
              <a:t>Funding Ask &amp; Growth Roadmap</a:t>
            </a:r>
            <a:endParaRPr lang="en-US" sz="2000" kern="100" dirty="0">
              <a:effectLst/>
              <a:latin typeface="Arial" panose="020B0604020202020204" pitchFamily="34" charset="0"/>
              <a:ea typeface="Aptos" panose="020B0004020202020204" pitchFamily="34" charset="0"/>
            </a:endParaRPr>
          </a:p>
          <a:p>
            <a:pPr marL="0" marR="0">
              <a:buNone/>
            </a:pPr>
            <a:r>
              <a:rPr lang="en-US" sz="1800" b="1" kern="100" dirty="0">
                <a:effectLst/>
                <a:latin typeface="Arial" panose="020B0604020202020204" pitchFamily="34" charset="0"/>
                <a:ea typeface="Aptos" panose="020B0004020202020204" pitchFamily="34" charset="0"/>
              </a:rPr>
              <a:t>Funding the Launch and National Expansion of American Teen Scene Expo™</a:t>
            </a:r>
            <a:endParaRPr lang="en-US" sz="2000" kern="100" dirty="0">
              <a:effectLst/>
              <a:latin typeface="Arial" panose="020B0604020202020204" pitchFamily="34" charset="0"/>
              <a:ea typeface="Aptos" panose="020B0004020202020204" pitchFamily="34" charset="0"/>
            </a:endParaRPr>
          </a:p>
          <a:p>
            <a:pPr marL="0" marR="0">
              <a:buNone/>
            </a:pPr>
            <a:r>
              <a:rPr lang="en-US" sz="1800" b="1" kern="100" dirty="0">
                <a:effectLst/>
                <a:latin typeface="Arial" panose="020B0604020202020204" pitchFamily="34" charset="0"/>
                <a:ea typeface="Aptos" panose="020B0004020202020204" pitchFamily="34" charset="0"/>
              </a:rPr>
              <a:t>*See Attached Pro-Forma</a:t>
            </a:r>
            <a:endParaRPr lang="en-US" sz="1800" kern="100" dirty="0">
              <a:effectLst/>
              <a:latin typeface="Arial" panose="020B0604020202020204" pitchFamily="34" charset="0"/>
              <a:ea typeface="Aptos" panose="020B0004020202020204" pitchFamily="34" charset="0"/>
            </a:endParaRPr>
          </a:p>
          <a:p>
            <a:pPr marL="0" marR="0">
              <a:buNone/>
            </a:pPr>
            <a:endParaRPr lang="en-US" kern="100" dirty="0">
              <a:latin typeface="Arial" panose="020B0604020202020204" pitchFamily="34" charset="0"/>
              <a:ea typeface="Aptos" panose="020B0004020202020204" pitchFamily="34" charset="0"/>
            </a:endParaRPr>
          </a:p>
          <a:p>
            <a:pPr marL="0" marR="0">
              <a:buNone/>
            </a:pPr>
            <a:r>
              <a:rPr lang="en-US" sz="2000" b="1" kern="100" dirty="0">
                <a:effectLst/>
                <a:latin typeface="Arial" panose="020B0604020202020204" pitchFamily="34" charset="0"/>
                <a:ea typeface="Aptos" panose="020B0004020202020204" pitchFamily="34" charset="0"/>
              </a:rPr>
              <a:t>Capital Strategy</a:t>
            </a:r>
            <a:endParaRPr lang="en-US" sz="2400" kern="100" dirty="0">
              <a:effectLst/>
              <a:latin typeface="Arial" panose="020B0604020202020204" pitchFamily="34" charset="0"/>
              <a:ea typeface="Aptos" panose="020B0004020202020204" pitchFamily="34" charset="0"/>
            </a:endParaRPr>
          </a:p>
          <a:p>
            <a:pPr marL="0" marR="0">
              <a:buNone/>
            </a:pPr>
            <a:r>
              <a:rPr lang="en-US" sz="2000" b="1" kern="100" dirty="0">
                <a:effectLst/>
                <a:latin typeface="Arial" panose="020B0604020202020204" pitchFamily="34" charset="0"/>
                <a:ea typeface="Aptos" panose="020B0004020202020204" pitchFamily="34" charset="0"/>
              </a:rPr>
              <a:t>Seed Round — $2.5 Million</a:t>
            </a:r>
            <a:endParaRPr lang="en-US" sz="2400" kern="100" dirty="0">
              <a:effectLst/>
              <a:latin typeface="Arial" panose="020B0604020202020204" pitchFamily="34" charset="0"/>
              <a:ea typeface="Aptos" panose="020B0004020202020204" pitchFamily="34" charset="0"/>
            </a:endParaRPr>
          </a:p>
          <a:p>
            <a:pPr marL="0" marR="0">
              <a:buNone/>
            </a:pPr>
            <a:r>
              <a:rPr lang="en-US" sz="2000" b="1" kern="100" dirty="0">
                <a:effectLst/>
                <a:latin typeface="Arial" panose="020B0604020202020204" pitchFamily="34" charset="0"/>
                <a:ea typeface="Aptos" panose="020B0004020202020204" pitchFamily="34" charset="0"/>
              </a:rPr>
              <a:t>Current Raise</a:t>
            </a:r>
            <a:endParaRPr lang="en-US" sz="2400" kern="100" dirty="0">
              <a:effectLst/>
              <a:latin typeface="Arial" panose="020B0604020202020204" pitchFamily="34" charset="0"/>
              <a:ea typeface="Aptos" panose="020B0004020202020204" pitchFamily="34" charset="0"/>
            </a:endParaRPr>
          </a:p>
          <a:p>
            <a:pPr marL="0" marR="0">
              <a:buNone/>
            </a:pPr>
            <a:r>
              <a:rPr lang="en-US" sz="2000" kern="100" dirty="0">
                <a:effectLst/>
                <a:latin typeface="Arial" panose="020B0604020202020204" pitchFamily="34" charset="0"/>
                <a:ea typeface="Aptos" panose="020B0004020202020204" pitchFamily="34" charset="0"/>
              </a:rPr>
              <a:t>The seed investment funds:</a:t>
            </a:r>
            <a:endParaRPr lang="en-US" sz="2400" kern="100" dirty="0">
              <a:effectLst/>
              <a:latin typeface="Arial" panose="020B0604020202020204" pitchFamily="34" charset="0"/>
              <a:ea typeface="Aptos" panose="020B0004020202020204" pitchFamily="34" charset="0"/>
            </a:endParaRPr>
          </a:p>
          <a:p>
            <a:pPr marL="342900" marR="0" lvl="0" indent="-342900">
              <a:buSzPts val="1000"/>
              <a:buFont typeface="Wingdings" panose="05000000000000000000" pitchFamily="2" charset="2"/>
              <a:buChar char="§"/>
              <a:tabLst>
                <a:tab pos="457200" algn="l"/>
              </a:tabLst>
            </a:pPr>
            <a:r>
              <a:rPr lang="en-US" sz="2000" kern="100" dirty="0">
                <a:effectLst/>
                <a:latin typeface="Arial" panose="020B0604020202020204" pitchFamily="34" charset="0"/>
                <a:ea typeface="Aptos" panose="020B0004020202020204" pitchFamily="34" charset="0"/>
              </a:rPr>
              <a:t>Initial launch operations</a:t>
            </a:r>
            <a:endParaRPr lang="en-US" sz="2400" kern="100" dirty="0">
              <a:effectLst/>
              <a:latin typeface="Arial" panose="020B0604020202020204" pitchFamily="34" charset="0"/>
              <a:ea typeface="Aptos" panose="020B0004020202020204" pitchFamily="34" charset="0"/>
            </a:endParaRPr>
          </a:p>
          <a:p>
            <a:pPr marL="342900" marR="0" lvl="0" indent="-342900">
              <a:buSzPts val="1000"/>
              <a:buFont typeface="Wingdings" panose="05000000000000000000" pitchFamily="2" charset="2"/>
              <a:buChar char="§"/>
              <a:tabLst>
                <a:tab pos="457200" algn="l"/>
              </a:tabLst>
            </a:pPr>
            <a:r>
              <a:rPr lang="en-US" sz="2000" kern="100" dirty="0">
                <a:effectLst/>
                <a:latin typeface="Arial" panose="020B0604020202020204" pitchFamily="34" charset="0"/>
                <a:ea typeface="Aptos" panose="020B0004020202020204" pitchFamily="34" charset="0"/>
              </a:rPr>
              <a:t>Team buildout</a:t>
            </a:r>
            <a:endParaRPr lang="en-US" sz="2400" kern="100" dirty="0">
              <a:effectLst/>
              <a:latin typeface="Arial" panose="020B0604020202020204" pitchFamily="34" charset="0"/>
              <a:ea typeface="Aptos" panose="020B0004020202020204" pitchFamily="34" charset="0"/>
            </a:endParaRPr>
          </a:p>
          <a:p>
            <a:pPr marL="342900" marR="0" lvl="0" indent="-342900">
              <a:buSzPts val="1000"/>
              <a:buFont typeface="Wingdings" panose="05000000000000000000" pitchFamily="2" charset="2"/>
              <a:buChar char="§"/>
              <a:tabLst>
                <a:tab pos="457200" algn="l"/>
              </a:tabLst>
            </a:pPr>
            <a:r>
              <a:rPr lang="en-US" sz="2000" kern="100" dirty="0">
                <a:effectLst/>
                <a:latin typeface="Arial" panose="020B0604020202020204" pitchFamily="34" charset="0"/>
                <a:ea typeface="Aptos" panose="020B0004020202020204" pitchFamily="34" charset="0"/>
              </a:rPr>
              <a:t>Secure venues (Five)</a:t>
            </a:r>
            <a:endParaRPr lang="en-US" sz="2400" kern="100" dirty="0">
              <a:effectLst/>
              <a:latin typeface="Arial" panose="020B0604020202020204" pitchFamily="34" charset="0"/>
              <a:ea typeface="Aptos" panose="020B0004020202020204" pitchFamily="34" charset="0"/>
            </a:endParaRPr>
          </a:p>
          <a:p>
            <a:pPr marL="342900" marR="0" lvl="0" indent="-342900">
              <a:buSzPts val="1000"/>
              <a:buFont typeface="Wingdings" panose="05000000000000000000" pitchFamily="2" charset="2"/>
              <a:buChar char="§"/>
              <a:tabLst>
                <a:tab pos="457200" algn="l"/>
              </a:tabLst>
            </a:pPr>
            <a:r>
              <a:rPr lang="en-US" sz="2000" kern="100" dirty="0">
                <a:effectLst/>
                <a:latin typeface="Arial" panose="020B0604020202020204" pitchFamily="34" charset="0"/>
                <a:ea typeface="Aptos" panose="020B0004020202020204" pitchFamily="34" charset="0"/>
              </a:rPr>
              <a:t>Sponsorship development</a:t>
            </a:r>
            <a:endParaRPr lang="en-US" sz="2400" kern="100" dirty="0">
              <a:effectLst/>
              <a:latin typeface="Arial" panose="020B0604020202020204" pitchFamily="34" charset="0"/>
              <a:ea typeface="Aptos" panose="020B0004020202020204" pitchFamily="34" charset="0"/>
            </a:endParaRPr>
          </a:p>
          <a:p>
            <a:pPr marL="342900" marR="0" lvl="0" indent="-342900">
              <a:buSzPts val="1000"/>
              <a:buFont typeface="Wingdings" panose="05000000000000000000" pitchFamily="2" charset="2"/>
              <a:buChar char="§"/>
              <a:tabLst>
                <a:tab pos="457200" algn="l"/>
              </a:tabLst>
            </a:pPr>
            <a:r>
              <a:rPr lang="en-US" sz="2000" kern="100" dirty="0">
                <a:effectLst/>
                <a:latin typeface="Arial" panose="020B0604020202020204" pitchFamily="34" charset="0"/>
                <a:ea typeface="Aptos" panose="020B0004020202020204" pitchFamily="34" charset="0"/>
              </a:rPr>
              <a:t>Marketing and audience acquisition</a:t>
            </a:r>
            <a:endParaRPr lang="en-US" sz="2400" kern="100" dirty="0">
              <a:effectLst/>
              <a:latin typeface="Arial" panose="020B0604020202020204" pitchFamily="34" charset="0"/>
              <a:ea typeface="Aptos" panose="020B0004020202020204" pitchFamily="34" charset="0"/>
            </a:endParaRPr>
          </a:p>
          <a:p>
            <a:pPr marL="342900" marR="0" lvl="0" indent="-342900">
              <a:buSzPts val="1000"/>
              <a:buFont typeface="Wingdings" panose="05000000000000000000" pitchFamily="2" charset="2"/>
              <a:buChar char="§"/>
              <a:tabLst>
                <a:tab pos="457200" algn="l"/>
              </a:tabLst>
            </a:pPr>
            <a:r>
              <a:rPr lang="en-US" sz="2000" kern="100" dirty="0">
                <a:effectLst/>
                <a:latin typeface="Arial" panose="020B0604020202020204" pitchFamily="34" charset="0"/>
                <a:ea typeface="Aptos" panose="020B0004020202020204" pitchFamily="34" charset="0"/>
              </a:rPr>
              <a:t>Event production infrastructure</a:t>
            </a:r>
            <a:endParaRPr lang="en-US" sz="2400" kern="100" dirty="0">
              <a:effectLst/>
              <a:latin typeface="Arial" panose="020B0604020202020204" pitchFamily="34" charset="0"/>
              <a:ea typeface="Aptos" panose="020B0004020202020204" pitchFamily="34" charset="0"/>
            </a:endParaRPr>
          </a:p>
          <a:p>
            <a:pPr marL="342900" marR="0" lvl="0" indent="-342900">
              <a:buSzPts val="1000"/>
              <a:buFont typeface="Wingdings" panose="05000000000000000000" pitchFamily="2" charset="2"/>
              <a:buChar char="§"/>
              <a:tabLst>
                <a:tab pos="457200" algn="l"/>
              </a:tabLst>
            </a:pPr>
            <a:r>
              <a:rPr lang="en-US" sz="2000" kern="100" dirty="0">
                <a:effectLst/>
                <a:latin typeface="Arial" panose="020B0604020202020204" pitchFamily="34" charset="0"/>
                <a:ea typeface="Aptos" panose="020B0004020202020204" pitchFamily="34" charset="0"/>
              </a:rPr>
              <a:t>Technology systems</a:t>
            </a:r>
            <a:endParaRPr lang="en-US" sz="2400" kern="100" dirty="0">
              <a:effectLst/>
              <a:latin typeface="Arial" panose="020B0604020202020204" pitchFamily="34" charset="0"/>
              <a:ea typeface="Aptos" panose="020B0004020202020204" pitchFamily="34" charset="0"/>
            </a:endParaRPr>
          </a:p>
          <a:p>
            <a:pPr marL="342900" marR="0" lvl="0" indent="-342900">
              <a:buSzPts val="1000"/>
              <a:buFont typeface="Wingdings" panose="05000000000000000000" pitchFamily="2" charset="2"/>
              <a:buChar char="§"/>
              <a:tabLst>
                <a:tab pos="457200" algn="l"/>
              </a:tabLst>
            </a:pPr>
            <a:r>
              <a:rPr lang="en-US" sz="2000" kern="100" dirty="0">
                <a:effectLst/>
                <a:latin typeface="Arial" panose="020B0604020202020204" pitchFamily="34" charset="0"/>
                <a:ea typeface="Aptos" panose="020B0004020202020204" pitchFamily="34" charset="0"/>
              </a:rPr>
              <a:t>Brand positioning and market validation</a:t>
            </a:r>
            <a:endParaRPr lang="en-US" sz="2400" kern="100" dirty="0">
              <a:effectLst/>
              <a:latin typeface="Arial" panose="020B0604020202020204" pitchFamily="34" charset="0"/>
              <a:ea typeface="Aptos" panose="020B0004020202020204" pitchFamily="34" charset="0"/>
            </a:endParaRPr>
          </a:p>
          <a:p>
            <a:pPr marL="0" marR="0">
              <a:buNone/>
            </a:pPr>
            <a:endParaRPr lang="en-US" sz="2000" kern="100" dirty="0">
              <a:effectLst/>
              <a:latin typeface="Arial" panose="020B0604020202020204" pitchFamily="34" charset="0"/>
              <a:ea typeface="Aptos" panose="020B0004020202020204" pitchFamily="34" charset="0"/>
            </a:endParaRPr>
          </a:p>
          <a:p>
            <a:pPr marL="0" marR="0">
              <a:buNone/>
            </a:pPr>
            <a:r>
              <a:rPr lang="en-US" sz="2000" kern="100" dirty="0">
                <a:effectLst/>
                <a:latin typeface="Arial" panose="020B0604020202020204" pitchFamily="34" charset="0"/>
                <a:ea typeface="Aptos" panose="020B0004020202020204" pitchFamily="34" charset="0"/>
              </a:rPr>
              <a:t>Primary objective:</a:t>
            </a:r>
            <a:endParaRPr lang="en-US" sz="2400" kern="100" dirty="0">
              <a:effectLst/>
              <a:latin typeface="Arial" panose="020B0604020202020204" pitchFamily="34" charset="0"/>
              <a:ea typeface="Aptos" panose="020B0004020202020204" pitchFamily="34" charset="0"/>
            </a:endParaRPr>
          </a:p>
          <a:p>
            <a:pPr marL="0" marR="0">
              <a:buNone/>
            </a:pPr>
            <a:r>
              <a:rPr lang="en-US" sz="2000" b="1" kern="100" dirty="0">
                <a:effectLst/>
                <a:latin typeface="Arial" panose="020B0604020202020204" pitchFamily="34" charset="0"/>
                <a:ea typeface="Aptos" panose="020B0004020202020204" pitchFamily="34" charset="0"/>
              </a:rPr>
              <a:t>Successfully launch and validate the first year five-city inaugural American Teen Scene Expo™ flagship events.</a:t>
            </a:r>
            <a:endParaRPr lang="en-US" sz="2400" kern="100" dirty="0">
              <a:effectLst/>
              <a:latin typeface="Arial" panose="020B0604020202020204" pitchFamily="34" charset="0"/>
              <a:ea typeface="Aptos" panose="020B0004020202020204" pitchFamily="34" charset="0"/>
            </a:endParaRPr>
          </a:p>
          <a:p>
            <a:pPr marL="0" marR="0">
              <a:buNone/>
            </a:pPr>
            <a:endParaRPr lang="en-US" sz="2000" kern="100" dirty="0">
              <a:effectLst/>
              <a:latin typeface="Arial" panose="020B0604020202020204" pitchFamily="34" charset="0"/>
              <a:ea typeface="Aptos" panose="020B0004020202020204" pitchFamily="34" charset="0"/>
            </a:endParaRPr>
          </a:p>
        </p:txBody>
      </p:sp>
    </p:spTree>
    <p:extLst>
      <p:ext uri="{BB962C8B-B14F-4D97-AF65-F5344CB8AC3E}">
        <p14:creationId xmlns:p14="http://schemas.microsoft.com/office/powerpoint/2010/main" val="13710536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591C8D-C667-8EA8-A424-EAF83F156358}"/>
              </a:ext>
            </a:extLst>
          </p:cNvPr>
          <p:cNvSpPr txBox="1"/>
          <p:nvPr/>
        </p:nvSpPr>
        <p:spPr>
          <a:xfrm>
            <a:off x="468351" y="301083"/>
            <a:ext cx="5627649" cy="5355312"/>
          </a:xfrm>
          <a:prstGeom prst="rect">
            <a:avLst/>
          </a:prstGeom>
          <a:noFill/>
        </p:spPr>
        <p:txBody>
          <a:bodyPr wrap="square" rtlCol="0">
            <a:spAutoFit/>
          </a:bodyPr>
          <a:lstStyle/>
          <a:p>
            <a:r>
              <a:rPr lang="en-US" b="1" dirty="0"/>
              <a:t>Planned Growth Financing</a:t>
            </a:r>
          </a:p>
          <a:p>
            <a:r>
              <a:rPr lang="en-US" b="1" dirty="0"/>
              <a:t>Series / First Growth Round — $5 Million</a:t>
            </a:r>
          </a:p>
          <a:p>
            <a:r>
              <a:rPr lang="en-US" b="1" dirty="0"/>
              <a:t>Targeted Approximately 9 Months Following Seed Round</a:t>
            </a:r>
          </a:p>
          <a:p>
            <a:r>
              <a:rPr lang="en-US" dirty="0"/>
              <a:t>The next financing stage is designed to accelerate:</a:t>
            </a:r>
          </a:p>
          <a:p>
            <a:pPr marL="285750" indent="-285750">
              <a:buFont typeface="Wingdings" panose="05000000000000000000" pitchFamily="2" charset="2"/>
              <a:buChar char="§"/>
            </a:pPr>
            <a:r>
              <a:rPr lang="en-US" dirty="0"/>
              <a:t>Multi-market expansion – Years 2, 3, 4, etc..</a:t>
            </a:r>
          </a:p>
          <a:p>
            <a:pPr marL="285750" indent="-285750">
              <a:buFont typeface="Wingdings" panose="05000000000000000000" pitchFamily="2" charset="2"/>
              <a:buChar char="§"/>
            </a:pPr>
            <a:r>
              <a:rPr lang="en-US" dirty="0"/>
              <a:t>National sponsorship growth</a:t>
            </a:r>
          </a:p>
          <a:p>
            <a:pPr marL="285750" indent="-285750">
              <a:buFont typeface="Wingdings" panose="05000000000000000000" pitchFamily="2" charset="2"/>
              <a:buChar char="§"/>
            </a:pPr>
            <a:r>
              <a:rPr lang="en-US" dirty="0"/>
              <a:t>Talent acquisition</a:t>
            </a:r>
          </a:p>
          <a:p>
            <a:pPr marL="285750" indent="-285750">
              <a:buFont typeface="Wingdings" panose="05000000000000000000" pitchFamily="2" charset="2"/>
              <a:buChar char="§"/>
            </a:pPr>
            <a:r>
              <a:rPr lang="en-US" dirty="0"/>
              <a:t>Media and content development</a:t>
            </a:r>
          </a:p>
          <a:p>
            <a:pPr marL="285750" indent="-285750">
              <a:buFont typeface="Wingdings" panose="05000000000000000000" pitchFamily="2" charset="2"/>
              <a:buChar char="§"/>
            </a:pPr>
            <a:r>
              <a:rPr lang="en-US" dirty="0"/>
              <a:t>Scaled audience acquisition</a:t>
            </a:r>
          </a:p>
          <a:p>
            <a:pPr marL="285750" indent="-285750">
              <a:buFont typeface="Wingdings" panose="05000000000000000000" pitchFamily="2" charset="2"/>
              <a:buChar char="§"/>
            </a:pPr>
            <a:r>
              <a:rPr lang="en-US" dirty="0"/>
              <a:t>Strategic partnerships</a:t>
            </a:r>
          </a:p>
          <a:p>
            <a:pPr marL="285750" indent="-285750">
              <a:buFont typeface="Wingdings" panose="05000000000000000000" pitchFamily="2" charset="2"/>
              <a:buChar char="§"/>
            </a:pPr>
            <a:r>
              <a:rPr lang="en-US" dirty="0"/>
              <a:t>Expanded operational infrastructure</a:t>
            </a:r>
          </a:p>
          <a:p>
            <a:endParaRPr lang="en-US" dirty="0"/>
          </a:p>
          <a:p>
            <a:r>
              <a:rPr lang="en-US" b="1" dirty="0"/>
              <a:t>Use of Seed Capital</a:t>
            </a:r>
          </a:p>
          <a:p>
            <a:r>
              <a:rPr lang="en-US" b="1" dirty="0"/>
              <a:t>Event Production &amp; Operations</a:t>
            </a:r>
          </a:p>
          <a:p>
            <a:pPr marL="285750" indent="-285750">
              <a:buFont typeface="Wingdings" panose="05000000000000000000" pitchFamily="2" charset="2"/>
              <a:buChar char="§"/>
            </a:pPr>
            <a:r>
              <a:rPr lang="en-US" dirty="0"/>
              <a:t>Venue and infrastructure</a:t>
            </a:r>
          </a:p>
          <a:p>
            <a:pPr marL="285750" indent="-285750">
              <a:buFont typeface="Wingdings" panose="05000000000000000000" pitchFamily="2" charset="2"/>
              <a:buChar char="§"/>
            </a:pPr>
            <a:r>
              <a:rPr lang="en-US" dirty="0"/>
              <a:t>Production and staging</a:t>
            </a:r>
          </a:p>
          <a:p>
            <a:pPr marL="285750" indent="-285750">
              <a:buFont typeface="Wingdings" panose="05000000000000000000" pitchFamily="2" charset="2"/>
              <a:buChar char="§"/>
            </a:pPr>
            <a:r>
              <a:rPr lang="en-US" dirty="0"/>
              <a:t>Staffing and logistics</a:t>
            </a:r>
          </a:p>
          <a:p>
            <a:pPr marL="285750" indent="-285750">
              <a:buFont typeface="Wingdings" panose="05000000000000000000" pitchFamily="2" charset="2"/>
              <a:buChar char="§"/>
            </a:pPr>
            <a:r>
              <a:rPr lang="en-US" dirty="0"/>
              <a:t>Security and operations</a:t>
            </a:r>
          </a:p>
        </p:txBody>
      </p:sp>
      <p:sp>
        <p:nvSpPr>
          <p:cNvPr id="5" name="TextBox 4">
            <a:extLst>
              <a:ext uri="{FF2B5EF4-FFF2-40B4-BE49-F238E27FC236}">
                <a16:creationId xmlns:a16="http://schemas.microsoft.com/office/drawing/2014/main" id="{3CE7277D-7016-9EEF-BD92-BF4818F64B60}"/>
              </a:ext>
            </a:extLst>
          </p:cNvPr>
          <p:cNvSpPr txBox="1"/>
          <p:nvPr/>
        </p:nvSpPr>
        <p:spPr>
          <a:xfrm>
            <a:off x="5999356" y="301083"/>
            <a:ext cx="5627649" cy="4801314"/>
          </a:xfrm>
          <a:prstGeom prst="rect">
            <a:avLst/>
          </a:prstGeom>
          <a:noFill/>
        </p:spPr>
        <p:txBody>
          <a:bodyPr wrap="square" rtlCol="0">
            <a:spAutoFit/>
          </a:bodyPr>
          <a:lstStyle/>
          <a:p>
            <a:r>
              <a:rPr lang="en-US" b="1" dirty="0"/>
              <a:t>Marketing &amp; Audience Growth</a:t>
            </a:r>
            <a:endParaRPr lang="en-US" dirty="0"/>
          </a:p>
          <a:p>
            <a:pPr marL="285750" lvl="0" indent="-285750">
              <a:buFont typeface="Wingdings" panose="05000000000000000000" pitchFamily="2" charset="2"/>
              <a:buChar char="§"/>
            </a:pPr>
            <a:r>
              <a:rPr lang="en-US" dirty="0"/>
              <a:t>Influencer campaigns</a:t>
            </a:r>
          </a:p>
          <a:p>
            <a:pPr marL="285750" lvl="0" indent="-285750">
              <a:buFont typeface="Wingdings" panose="05000000000000000000" pitchFamily="2" charset="2"/>
              <a:buChar char="§"/>
            </a:pPr>
            <a:r>
              <a:rPr lang="en-US" dirty="0"/>
              <a:t>Social media marketing</a:t>
            </a:r>
          </a:p>
          <a:p>
            <a:pPr marL="285750" lvl="0" indent="-285750">
              <a:buFont typeface="Wingdings" panose="05000000000000000000" pitchFamily="2" charset="2"/>
              <a:buChar char="§"/>
            </a:pPr>
            <a:r>
              <a:rPr lang="en-US" dirty="0"/>
              <a:t>PR and media outreach</a:t>
            </a:r>
          </a:p>
          <a:p>
            <a:pPr marL="285750" lvl="0" indent="-285750">
              <a:buFont typeface="Wingdings" panose="05000000000000000000" pitchFamily="2" charset="2"/>
              <a:buChar char="§"/>
            </a:pPr>
            <a:r>
              <a:rPr lang="en-US" dirty="0"/>
              <a:t>Consumer acquisition campaigns</a:t>
            </a:r>
          </a:p>
          <a:p>
            <a:r>
              <a:rPr lang="en-US" dirty="0"/>
              <a:t> </a:t>
            </a:r>
          </a:p>
          <a:p>
            <a:r>
              <a:rPr lang="en-US" b="1" dirty="0"/>
              <a:t>Sponsorship &amp; Business Development</a:t>
            </a:r>
            <a:endParaRPr lang="en-US" dirty="0"/>
          </a:p>
          <a:p>
            <a:pPr marL="285750" lvl="0" indent="-285750">
              <a:buFont typeface="Wingdings" panose="05000000000000000000" pitchFamily="2" charset="2"/>
              <a:buChar char="§"/>
            </a:pPr>
            <a:r>
              <a:rPr lang="en-US" dirty="0"/>
              <a:t>Brand partnerships</a:t>
            </a:r>
          </a:p>
          <a:p>
            <a:pPr marL="285750" lvl="0" indent="-285750">
              <a:buFont typeface="Wingdings" panose="05000000000000000000" pitchFamily="2" charset="2"/>
              <a:buChar char="§"/>
            </a:pPr>
            <a:r>
              <a:rPr lang="en-US" dirty="0"/>
              <a:t>Exhibitor acquisition</a:t>
            </a:r>
          </a:p>
          <a:p>
            <a:pPr marL="285750" lvl="0" indent="-285750">
              <a:buFont typeface="Wingdings" panose="05000000000000000000" pitchFamily="2" charset="2"/>
              <a:buChar char="§"/>
            </a:pPr>
            <a:r>
              <a:rPr lang="en-US" dirty="0"/>
              <a:t>Agency outreach</a:t>
            </a:r>
          </a:p>
          <a:p>
            <a:pPr marL="285750" lvl="0" indent="-285750">
              <a:buFont typeface="Wingdings" panose="05000000000000000000" pitchFamily="2" charset="2"/>
              <a:buChar char="§"/>
            </a:pPr>
            <a:r>
              <a:rPr lang="en-US" dirty="0"/>
              <a:t>Sales infrastructure</a:t>
            </a:r>
          </a:p>
          <a:p>
            <a:r>
              <a:rPr lang="en-US" dirty="0"/>
              <a:t> </a:t>
            </a:r>
          </a:p>
          <a:p>
            <a:r>
              <a:rPr lang="en-US" b="1" dirty="0"/>
              <a:t>Technology &amp; Platform Infrastructure</a:t>
            </a:r>
            <a:endParaRPr lang="en-US" dirty="0"/>
          </a:p>
          <a:p>
            <a:pPr marL="285750" lvl="0" indent="-285750">
              <a:buFont typeface="Wingdings" panose="05000000000000000000" pitchFamily="2" charset="2"/>
              <a:buChar char="§"/>
            </a:pPr>
            <a:r>
              <a:rPr lang="en-US" dirty="0"/>
              <a:t>Registration systems</a:t>
            </a:r>
          </a:p>
          <a:p>
            <a:pPr marL="285750" lvl="0" indent="-285750">
              <a:buFont typeface="Wingdings" panose="05000000000000000000" pitchFamily="2" charset="2"/>
              <a:buChar char="§"/>
            </a:pPr>
            <a:r>
              <a:rPr lang="en-US" dirty="0"/>
              <a:t>CRM and sponsor analytics</a:t>
            </a:r>
          </a:p>
          <a:p>
            <a:pPr marL="285750" lvl="0" indent="-285750">
              <a:buFont typeface="Wingdings" panose="05000000000000000000" pitchFamily="2" charset="2"/>
              <a:buChar char="§"/>
            </a:pPr>
            <a:r>
              <a:rPr lang="en-US" dirty="0"/>
              <a:t>Website and digital engagement tools</a:t>
            </a:r>
          </a:p>
          <a:p>
            <a:pPr marL="285750" lvl="0" indent="-285750">
              <a:buFont typeface="Wingdings" panose="05000000000000000000" pitchFamily="2" charset="2"/>
              <a:buChar char="§"/>
            </a:pPr>
            <a:r>
              <a:rPr lang="en-US" dirty="0"/>
              <a:t>Media/content systems</a:t>
            </a:r>
          </a:p>
        </p:txBody>
      </p:sp>
    </p:spTree>
    <p:extLst>
      <p:ext uri="{BB962C8B-B14F-4D97-AF65-F5344CB8AC3E}">
        <p14:creationId xmlns:p14="http://schemas.microsoft.com/office/powerpoint/2010/main" val="28104397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1652A3-A17D-F84D-7CDE-F6B8DCF6B224}"/>
              </a:ext>
            </a:extLst>
          </p:cNvPr>
          <p:cNvSpPr txBox="1"/>
          <p:nvPr/>
        </p:nvSpPr>
        <p:spPr>
          <a:xfrm>
            <a:off x="591015" y="234176"/>
            <a:ext cx="5504985" cy="5078313"/>
          </a:xfrm>
          <a:prstGeom prst="rect">
            <a:avLst/>
          </a:prstGeom>
          <a:noFill/>
        </p:spPr>
        <p:txBody>
          <a:bodyPr wrap="square" rtlCol="0">
            <a:spAutoFit/>
          </a:bodyPr>
          <a:lstStyle/>
          <a:p>
            <a:pPr marL="0" marR="0">
              <a:buNone/>
            </a:pPr>
            <a:r>
              <a:rPr lang="en-US" sz="1800" b="1" kern="100" dirty="0">
                <a:effectLst/>
                <a:latin typeface="Arial" panose="020B0604020202020204" pitchFamily="34" charset="0"/>
                <a:ea typeface="Aptos" panose="020B0004020202020204" pitchFamily="34" charset="0"/>
              </a:rPr>
              <a:t>What the Seed Round Unlocks</a:t>
            </a:r>
            <a:endParaRPr lang="en-US" sz="2000" kern="100" dirty="0">
              <a:effectLst/>
              <a:latin typeface="Arial" panose="020B0604020202020204" pitchFamily="34" charset="0"/>
              <a:ea typeface="Aptos" panose="020B0004020202020204" pitchFamily="34" charset="0"/>
            </a:endParaRPr>
          </a:p>
          <a:p>
            <a:pPr marL="0" marR="0">
              <a:buNone/>
            </a:pPr>
            <a:r>
              <a:rPr lang="en-US" sz="1800" b="1" kern="100" dirty="0">
                <a:effectLst/>
                <a:latin typeface="Arial" panose="020B0604020202020204" pitchFamily="34" charset="0"/>
                <a:ea typeface="Aptos" panose="020B0004020202020204" pitchFamily="34" charset="0"/>
              </a:rPr>
              <a:t>Key Milestones</a:t>
            </a:r>
            <a:endParaRPr lang="en-US" sz="2000" kern="100" dirty="0">
              <a:effectLst/>
              <a:latin typeface="Arial" panose="020B0604020202020204" pitchFamily="34" charset="0"/>
              <a:ea typeface="Aptos" panose="020B0004020202020204" pitchFamily="34" charset="0"/>
            </a:endParaRPr>
          </a:p>
          <a:p>
            <a:pPr marL="0" marR="0">
              <a:buNone/>
            </a:pPr>
            <a:r>
              <a:rPr lang="en-US" sz="1800" b="1" kern="100" dirty="0">
                <a:effectLst/>
                <a:latin typeface="Arial" panose="020B0604020202020204" pitchFamily="34" charset="0"/>
                <a:ea typeface="Aptos" panose="020B0004020202020204" pitchFamily="34" charset="0"/>
              </a:rPr>
              <a:t>Launch the first year five Inaugural Events</a:t>
            </a:r>
            <a:endParaRPr lang="en-US" sz="2000" kern="100" dirty="0">
              <a:effectLst/>
              <a:latin typeface="Arial" panose="020B0604020202020204" pitchFamily="34" charset="0"/>
              <a:ea typeface="Aptos" panose="020B0004020202020204" pitchFamily="34" charset="0"/>
            </a:endParaRPr>
          </a:p>
          <a:p>
            <a:pPr marL="0" marR="0">
              <a:buNone/>
            </a:pPr>
            <a:r>
              <a:rPr lang="en-US" sz="1800" kern="100" dirty="0">
                <a:effectLst/>
                <a:latin typeface="Arial" panose="020B0604020202020204" pitchFamily="34" charset="0"/>
                <a:ea typeface="Aptos" panose="020B0004020202020204" pitchFamily="34" charset="0"/>
              </a:rPr>
              <a:t>Deliver a premium flagship youth experiential platform.</a:t>
            </a:r>
            <a:endParaRPr lang="en-US" sz="2000" kern="100" dirty="0">
              <a:effectLst/>
              <a:latin typeface="Arial" panose="020B0604020202020204" pitchFamily="34" charset="0"/>
              <a:ea typeface="Aptos" panose="020B0004020202020204" pitchFamily="34" charset="0"/>
            </a:endParaRPr>
          </a:p>
          <a:p>
            <a:pPr marL="0" marR="0">
              <a:buNone/>
            </a:pPr>
            <a:r>
              <a:rPr lang="en-US" sz="1800" b="1" kern="100" dirty="0">
                <a:effectLst/>
                <a:latin typeface="Arial" panose="020B0604020202020204" pitchFamily="34" charset="0"/>
                <a:ea typeface="Aptos" panose="020B0004020202020204" pitchFamily="34" charset="0"/>
              </a:rPr>
              <a:t>Validate Market Demand</a:t>
            </a:r>
            <a:endParaRPr lang="en-US" sz="2000" kern="100" dirty="0">
              <a:effectLst/>
              <a:latin typeface="Arial" panose="020B0604020202020204" pitchFamily="34" charset="0"/>
              <a:ea typeface="Aptos" panose="020B0004020202020204" pitchFamily="34" charset="0"/>
            </a:endParaRPr>
          </a:p>
          <a:p>
            <a:pPr marL="0" marR="0">
              <a:buNone/>
            </a:pPr>
            <a:r>
              <a:rPr lang="en-US" sz="1800" kern="100" dirty="0">
                <a:effectLst/>
                <a:latin typeface="Arial" panose="020B0604020202020204" pitchFamily="34" charset="0"/>
                <a:ea typeface="Aptos" panose="020B0004020202020204" pitchFamily="34" charset="0"/>
              </a:rPr>
              <a:t>Demonstrate sponsor, exhibitor, and consumer engagement.</a:t>
            </a:r>
            <a:endParaRPr lang="en-US" sz="2000" kern="100" dirty="0">
              <a:effectLst/>
              <a:latin typeface="Arial" panose="020B0604020202020204" pitchFamily="34" charset="0"/>
              <a:ea typeface="Aptos" panose="020B0004020202020204" pitchFamily="34" charset="0"/>
            </a:endParaRPr>
          </a:p>
          <a:p>
            <a:pPr marL="0" marR="0">
              <a:buNone/>
            </a:pPr>
            <a:r>
              <a:rPr lang="en-US" sz="1800" b="1" kern="100" dirty="0">
                <a:effectLst/>
                <a:latin typeface="Arial" panose="020B0604020202020204" pitchFamily="34" charset="0"/>
                <a:ea typeface="Aptos" panose="020B0004020202020204" pitchFamily="34" charset="0"/>
              </a:rPr>
              <a:t>Establish Brand Credibility</a:t>
            </a:r>
            <a:endParaRPr lang="en-US" sz="2000" kern="100" dirty="0">
              <a:effectLst/>
              <a:latin typeface="Arial" panose="020B0604020202020204" pitchFamily="34" charset="0"/>
              <a:ea typeface="Aptos" panose="020B0004020202020204" pitchFamily="34" charset="0"/>
            </a:endParaRPr>
          </a:p>
          <a:p>
            <a:pPr marL="0" marR="0">
              <a:buNone/>
            </a:pPr>
            <a:r>
              <a:rPr lang="en-US" sz="1800" kern="100" dirty="0">
                <a:effectLst/>
                <a:latin typeface="Arial" panose="020B0604020202020204" pitchFamily="34" charset="0"/>
                <a:ea typeface="Aptos" panose="020B0004020202020204" pitchFamily="34" charset="0"/>
              </a:rPr>
              <a:t>Position American Teen Scene Expo™ as a national youth engagement property.</a:t>
            </a:r>
            <a:endParaRPr lang="en-US" sz="2000" kern="100" dirty="0">
              <a:effectLst/>
              <a:latin typeface="Arial" panose="020B0604020202020204" pitchFamily="34" charset="0"/>
              <a:ea typeface="Aptos" panose="020B0004020202020204" pitchFamily="34" charset="0"/>
            </a:endParaRPr>
          </a:p>
          <a:p>
            <a:pPr marL="0" marR="0">
              <a:buNone/>
            </a:pPr>
            <a:r>
              <a:rPr lang="en-US" sz="1800" b="1" kern="100" dirty="0">
                <a:effectLst/>
                <a:latin typeface="Arial" panose="020B0604020202020204" pitchFamily="34" charset="0"/>
                <a:ea typeface="Aptos" panose="020B0004020202020204" pitchFamily="34" charset="0"/>
              </a:rPr>
              <a:t>Build Strategic Partnerships</a:t>
            </a:r>
            <a:endParaRPr lang="en-US" sz="2000" kern="100" dirty="0">
              <a:effectLst/>
              <a:latin typeface="Arial" panose="020B0604020202020204" pitchFamily="34" charset="0"/>
              <a:ea typeface="Aptos" panose="020B0004020202020204" pitchFamily="34" charset="0"/>
            </a:endParaRPr>
          </a:p>
          <a:p>
            <a:pPr marL="0" marR="0">
              <a:buNone/>
            </a:pPr>
            <a:r>
              <a:rPr lang="en-US" sz="1800" kern="100" dirty="0">
                <a:effectLst/>
                <a:latin typeface="Arial" panose="020B0604020202020204" pitchFamily="34" charset="0"/>
                <a:ea typeface="Aptos" panose="020B0004020202020204" pitchFamily="34" charset="0"/>
              </a:rPr>
              <a:t>Secure foundational relationships across brands, creators, entertainment, and media.</a:t>
            </a:r>
            <a:endParaRPr lang="en-US" sz="2000" kern="100" dirty="0">
              <a:effectLst/>
              <a:latin typeface="Arial" panose="020B0604020202020204" pitchFamily="34" charset="0"/>
              <a:ea typeface="Aptos" panose="020B0004020202020204" pitchFamily="34" charset="0"/>
            </a:endParaRPr>
          </a:p>
          <a:p>
            <a:pPr marL="0" marR="0">
              <a:buNone/>
            </a:pPr>
            <a:r>
              <a:rPr lang="en-US" sz="1800" b="1" kern="100" dirty="0">
                <a:effectLst/>
                <a:latin typeface="Arial" panose="020B0604020202020204" pitchFamily="34" charset="0"/>
                <a:ea typeface="Aptos" panose="020B0004020202020204" pitchFamily="34" charset="0"/>
              </a:rPr>
              <a:t>Creating Expansion Readiness</a:t>
            </a:r>
            <a:endParaRPr lang="en-US" sz="2000" kern="100" dirty="0">
              <a:effectLst/>
              <a:latin typeface="Arial" panose="020B0604020202020204" pitchFamily="34" charset="0"/>
              <a:ea typeface="Aptos" panose="020B0004020202020204" pitchFamily="34" charset="0"/>
            </a:endParaRPr>
          </a:p>
          <a:p>
            <a:pPr marL="0" marR="0">
              <a:buNone/>
            </a:pPr>
            <a:r>
              <a:rPr lang="en-US" sz="1800" kern="100" dirty="0">
                <a:effectLst/>
                <a:latin typeface="Arial" panose="020B0604020202020204" pitchFamily="34" charset="0"/>
                <a:ea typeface="Aptos" panose="020B0004020202020204" pitchFamily="34" charset="0"/>
              </a:rPr>
              <a:t>Generate the operational and financial proof points needed for accelerated scaling.</a:t>
            </a:r>
            <a:endParaRPr lang="en-US" sz="2000" kern="100" dirty="0">
              <a:effectLst/>
              <a:latin typeface="Arial" panose="020B0604020202020204" pitchFamily="34" charset="0"/>
              <a:ea typeface="Aptos" panose="020B0004020202020204" pitchFamily="34" charset="0"/>
            </a:endParaRPr>
          </a:p>
          <a:p>
            <a:pPr marL="0" marR="0">
              <a:buNone/>
            </a:pPr>
            <a:r>
              <a:rPr lang="en-US" sz="1800" kern="100" dirty="0">
                <a:effectLst/>
                <a:latin typeface="Arial" panose="020B0604020202020204" pitchFamily="34" charset="0"/>
                <a:ea typeface="Aptos" panose="020B0004020202020204" pitchFamily="34" charset="0"/>
              </a:rPr>
              <a:t> </a:t>
            </a:r>
            <a:endParaRPr lang="en-US" sz="2000" kern="100" dirty="0">
              <a:effectLst/>
              <a:latin typeface="Arial" panose="020B0604020202020204" pitchFamily="34" charset="0"/>
              <a:ea typeface="Aptos" panose="020B0004020202020204" pitchFamily="34" charset="0"/>
            </a:endParaRPr>
          </a:p>
        </p:txBody>
      </p:sp>
      <p:sp>
        <p:nvSpPr>
          <p:cNvPr id="3" name="TextBox 2">
            <a:extLst>
              <a:ext uri="{FF2B5EF4-FFF2-40B4-BE49-F238E27FC236}">
                <a16:creationId xmlns:a16="http://schemas.microsoft.com/office/drawing/2014/main" id="{29C31DD7-2A4D-C53E-6331-825563DA6C5D}"/>
              </a:ext>
            </a:extLst>
          </p:cNvPr>
          <p:cNvSpPr txBox="1"/>
          <p:nvPr/>
        </p:nvSpPr>
        <p:spPr>
          <a:xfrm>
            <a:off x="6233532" y="234176"/>
            <a:ext cx="5787483" cy="4801314"/>
          </a:xfrm>
          <a:prstGeom prst="rect">
            <a:avLst/>
          </a:prstGeom>
          <a:noFill/>
        </p:spPr>
        <p:txBody>
          <a:bodyPr wrap="square" rtlCol="0">
            <a:spAutoFit/>
          </a:bodyPr>
          <a:lstStyle/>
          <a:p>
            <a:r>
              <a:rPr lang="en-US" b="1" dirty="0"/>
              <a:t>9-Month Growth Objectives</a:t>
            </a:r>
            <a:endParaRPr lang="en-US" dirty="0"/>
          </a:p>
          <a:p>
            <a:r>
              <a:rPr lang="en-US" b="1" dirty="0"/>
              <a:t>By the Time of the $5M Growth Round:</a:t>
            </a:r>
            <a:endParaRPr lang="en-US" dirty="0"/>
          </a:p>
          <a:p>
            <a:r>
              <a:rPr lang="en-US" dirty="0"/>
              <a:t>Target outcomes include:</a:t>
            </a:r>
          </a:p>
          <a:p>
            <a:pPr marL="285750" lvl="0" indent="-285750">
              <a:buFont typeface="Wingdings" panose="05000000000000000000" pitchFamily="2" charset="2"/>
              <a:buChar char="§"/>
            </a:pPr>
            <a:r>
              <a:rPr lang="en-US" dirty="0"/>
              <a:t>Successful first five city inaugural events execution</a:t>
            </a:r>
          </a:p>
          <a:p>
            <a:pPr marL="285750" lvl="0" indent="-285750">
              <a:buFont typeface="Wingdings" panose="05000000000000000000" pitchFamily="2" charset="2"/>
              <a:buChar char="§"/>
            </a:pPr>
            <a:r>
              <a:rPr lang="en-US" dirty="0"/>
              <a:t>Established sponsor relationships</a:t>
            </a:r>
          </a:p>
          <a:p>
            <a:pPr marL="285750" lvl="0" indent="-285750">
              <a:buFont typeface="Wingdings" panose="05000000000000000000" pitchFamily="2" charset="2"/>
              <a:buChar char="§"/>
            </a:pPr>
            <a:r>
              <a:rPr lang="en-US" dirty="0"/>
              <a:t>Growing consumer audience</a:t>
            </a:r>
          </a:p>
          <a:p>
            <a:pPr marL="285750" lvl="0" indent="-285750">
              <a:buFont typeface="Wingdings" panose="05000000000000000000" pitchFamily="2" charset="2"/>
              <a:buChar char="§"/>
            </a:pPr>
            <a:r>
              <a:rPr lang="en-US" dirty="0"/>
              <a:t>Measurable social reach</a:t>
            </a:r>
          </a:p>
          <a:p>
            <a:pPr marL="285750" lvl="0" indent="-285750">
              <a:buFont typeface="Wingdings" panose="05000000000000000000" pitchFamily="2" charset="2"/>
              <a:buChar char="§"/>
            </a:pPr>
            <a:r>
              <a:rPr lang="en-US" dirty="0"/>
              <a:t>Brand partnership pipeline</a:t>
            </a:r>
          </a:p>
          <a:p>
            <a:pPr marL="285750" lvl="0" indent="-285750">
              <a:buFont typeface="Wingdings" panose="05000000000000000000" pitchFamily="2" charset="2"/>
              <a:buChar char="§"/>
            </a:pPr>
            <a:r>
              <a:rPr lang="en-US" dirty="0"/>
              <a:t>Expansion market strategy</a:t>
            </a:r>
          </a:p>
          <a:p>
            <a:pPr marL="285750" lvl="0" indent="-285750">
              <a:buFont typeface="Wingdings" panose="05000000000000000000" pitchFamily="2" charset="2"/>
              <a:buChar char="§"/>
            </a:pPr>
            <a:r>
              <a:rPr lang="en-US" dirty="0"/>
              <a:t>Increased enterprise valuation</a:t>
            </a:r>
          </a:p>
          <a:p>
            <a:r>
              <a:rPr lang="en-US" dirty="0"/>
              <a:t> </a:t>
            </a:r>
          </a:p>
          <a:p>
            <a:r>
              <a:rPr lang="en-US" b="1" dirty="0"/>
              <a:t>Long-Term Vision</a:t>
            </a:r>
            <a:endParaRPr lang="en-US" dirty="0"/>
          </a:p>
          <a:p>
            <a:r>
              <a:rPr lang="en-US" b="1" dirty="0"/>
              <a:t>American Teen Scene Expo™ is being built as:</a:t>
            </a:r>
            <a:endParaRPr lang="en-US" dirty="0"/>
          </a:p>
          <a:p>
            <a:pPr marL="285750" lvl="0" indent="-285750">
              <a:buFont typeface="Wingdings" panose="05000000000000000000" pitchFamily="2" charset="2"/>
              <a:buChar char="§"/>
            </a:pPr>
            <a:r>
              <a:rPr lang="en-US" dirty="0"/>
              <a:t>A national experiential event platform</a:t>
            </a:r>
          </a:p>
          <a:p>
            <a:pPr marL="285750" lvl="0" indent="-285750">
              <a:buFont typeface="Wingdings" panose="05000000000000000000" pitchFamily="2" charset="2"/>
              <a:buChar char="§"/>
            </a:pPr>
            <a:r>
              <a:rPr lang="en-US" dirty="0"/>
              <a:t>A youth culture media property</a:t>
            </a:r>
          </a:p>
          <a:p>
            <a:pPr marL="285750" lvl="0" indent="-285750">
              <a:buFont typeface="Wingdings" panose="05000000000000000000" pitchFamily="2" charset="2"/>
              <a:buChar char="§"/>
            </a:pPr>
            <a:r>
              <a:rPr lang="en-US" dirty="0"/>
              <a:t>A scalable sponsorship ecosystem</a:t>
            </a:r>
          </a:p>
          <a:p>
            <a:pPr marL="285750" lvl="0" indent="-285750">
              <a:buFont typeface="Wingdings" panose="05000000000000000000" pitchFamily="2" charset="2"/>
              <a:buChar char="§"/>
            </a:pPr>
            <a:r>
              <a:rPr lang="en-US" dirty="0"/>
              <a:t>A recurring consumer engagement brand</a:t>
            </a:r>
          </a:p>
        </p:txBody>
      </p:sp>
    </p:spTree>
    <p:extLst>
      <p:ext uri="{BB962C8B-B14F-4D97-AF65-F5344CB8AC3E}">
        <p14:creationId xmlns:p14="http://schemas.microsoft.com/office/powerpoint/2010/main" val="16795059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1CEB9B-B186-5C79-F583-027E0026E63E}"/>
              </a:ext>
            </a:extLst>
          </p:cNvPr>
          <p:cNvSpPr txBox="1"/>
          <p:nvPr/>
        </p:nvSpPr>
        <p:spPr>
          <a:xfrm>
            <a:off x="479502" y="613317"/>
            <a:ext cx="5475249" cy="3416320"/>
          </a:xfrm>
          <a:prstGeom prst="rect">
            <a:avLst/>
          </a:prstGeom>
          <a:noFill/>
        </p:spPr>
        <p:txBody>
          <a:bodyPr wrap="square" rtlCol="0">
            <a:spAutoFit/>
          </a:bodyPr>
          <a:lstStyle/>
          <a:p>
            <a:pPr marL="0" marR="0">
              <a:buNone/>
            </a:pPr>
            <a:r>
              <a:rPr lang="en-US" sz="1800" b="1" kern="100" dirty="0">
                <a:effectLst/>
                <a:latin typeface="Arial" panose="020B0604020202020204" pitchFamily="34" charset="0"/>
                <a:ea typeface="Aptos" panose="020B0004020202020204" pitchFamily="34" charset="0"/>
              </a:rPr>
              <a:t>Timeline Layout</a:t>
            </a:r>
            <a:endParaRPr lang="en-US" sz="2000" kern="100" dirty="0">
              <a:effectLst/>
              <a:latin typeface="Arial" panose="020B0604020202020204" pitchFamily="34" charset="0"/>
              <a:ea typeface="Aptos" panose="020B0004020202020204" pitchFamily="34" charset="0"/>
            </a:endParaRPr>
          </a:p>
          <a:p>
            <a:pPr marL="0" marR="0">
              <a:buNone/>
            </a:pPr>
            <a:r>
              <a:rPr lang="en-US" sz="1800" b="1" kern="100" dirty="0">
                <a:effectLst/>
                <a:latin typeface="Arial" panose="020B0604020202020204" pitchFamily="34" charset="0"/>
                <a:ea typeface="Aptos" panose="020B0004020202020204" pitchFamily="34" charset="0"/>
              </a:rPr>
              <a:t>Phase 1</a:t>
            </a:r>
            <a:endParaRPr lang="en-US" sz="2000" kern="100" dirty="0">
              <a:effectLst/>
              <a:latin typeface="Arial" panose="020B0604020202020204" pitchFamily="34" charset="0"/>
              <a:ea typeface="Aptos" panose="020B0004020202020204" pitchFamily="34" charset="0"/>
            </a:endParaRPr>
          </a:p>
          <a:p>
            <a:pPr marL="0" marR="0">
              <a:buNone/>
            </a:pPr>
            <a:r>
              <a:rPr lang="en-US" sz="1800" kern="100" dirty="0">
                <a:effectLst/>
                <a:latin typeface="Arial" panose="020B0604020202020204" pitchFamily="34" charset="0"/>
                <a:ea typeface="Aptos" panose="020B0004020202020204" pitchFamily="34" charset="0"/>
              </a:rPr>
              <a:t>$2.5M Seed Round↓</a:t>
            </a:r>
            <a:endParaRPr lang="en-US" sz="2000" kern="100" dirty="0">
              <a:effectLst/>
              <a:latin typeface="Arial" panose="020B0604020202020204" pitchFamily="34" charset="0"/>
              <a:ea typeface="Aptos" panose="020B0004020202020204" pitchFamily="34" charset="0"/>
            </a:endParaRPr>
          </a:p>
          <a:p>
            <a:pPr marL="0" marR="0">
              <a:buNone/>
            </a:pPr>
            <a:r>
              <a:rPr lang="en-US" sz="1800" kern="100" dirty="0">
                <a:effectLst/>
                <a:latin typeface="Arial" panose="020B0604020202020204" pitchFamily="34" charset="0"/>
                <a:ea typeface="Aptos" panose="020B0004020202020204" pitchFamily="34" charset="0"/>
              </a:rPr>
              <a:t>Launch + Validation</a:t>
            </a:r>
            <a:endParaRPr lang="en-US" sz="2000" kern="100" dirty="0">
              <a:effectLst/>
              <a:latin typeface="Arial" panose="020B0604020202020204" pitchFamily="34" charset="0"/>
              <a:ea typeface="Aptos" panose="020B0004020202020204" pitchFamily="34" charset="0"/>
            </a:endParaRPr>
          </a:p>
          <a:p>
            <a:pPr marL="0" marR="0">
              <a:buNone/>
            </a:pPr>
            <a:endParaRPr lang="en-US" sz="1800" b="1" kern="100" dirty="0">
              <a:effectLst/>
              <a:latin typeface="Arial" panose="020B0604020202020204" pitchFamily="34" charset="0"/>
              <a:ea typeface="Aptos" panose="020B0004020202020204" pitchFamily="34" charset="0"/>
            </a:endParaRPr>
          </a:p>
          <a:p>
            <a:pPr marL="0" marR="0">
              <a:buNone/>
            </a:pPr>
            <a:r>
              <a:rPr lang="en-US" sz="1800" b="1" kern="100" dirty="0">
                <a:effectLst/>
                <a:latin typeface="Arial" panose="020B0604020202020204" pitchFamily="34" charset="0"/>
                <a:ea typeface="Aptos" panose="020B0004020202020204" pitchFamily="34" charset="0"/>
              </a:rPr>
              <a:t>Phase 2 (9 Months Later)</a:t>
            </a:r>
            <a:endParaRPr lang="en-US" sz="2000" kern="100" dirty="0">
              <a:effectLst/>
              <a:latin typeface="Arial" panose="020B0604020202020204" pitchFamily="34" charset="0"/>
              <a:ea typeface="Aptos" panose="020B0004020202020204" pitchFamily="34" charset="0"/>
            </a:endParaRPr>
          </a:p>
          <a:p>
            <a:pPr marL="0" marR="0">
              <a:buNone/>
            </a:pPr>
            <a:r>
              <a:rPr lang="en-US" sz="1800" kern="100" dirty="0">
                <a:effectLst/>
                <a:latin typeface="Arial" panose="020B0604020202020204" pitchFamily="34" charset="0"/>
                <a:ea typeface="Aptos" panose="020B0004020202020204" pitchFamily="34" charset="0"/>
              </a:rPr>
              <a:t>$5M Growth Round↓</a:t>
            </a:r>
            <a:endParaRPr lang="en-US" sz="2000" kern="100" dirty="0">
              <a:effectLst/>
              <a:latin typeface="Arial" panose="020B0604020202020204" pitchFamily="34" charset="0"/>
              <a:ea typeface="Aptos" panose="020B0004020202020204" pitchFamily="34" charset="0"/>
            </a:endParaRPr>
          </a:p>
          <a:p>
            <a:pPr marL="0" marR="0">
              <a:buNone/>
            </a:pPr>
            <a:r>
              <a:rPr lang="en-US" sz="1800" kern="100" dirty="0">
                <a:effectLst/>
                <a:latin typeface="Arial" panose="020B0604020202020204" pitchFamily="34" charset="0"/>
                <a:ea typeface="Aptos" panose="020B0004020202020204" pitchFamily="34" charset="0"/>
              </a:rPr>
              <a:t>Expansion + Multi-Year National Scale</a:t>
            </a:r>
            <a:endParaRPr lang="en-US" sz="2000" kern="100" dirty="0">
              <a:effectLst/>
              <a:latin typeface="Arial" panose="020B0604020202020204" pitchFamily="34" charset="0"/>
              <a:ea typeface="Aptos" panose="020B0004020202020204" pitchFamily="34" charset="0"/>
            </a:endParaRPr>
          </a:p>
          <a:p>
            <a:pPr marL="0" marR="0">
              <a:buNone/>
            </a:pPr>
            <a:endParaRPr lang="en-US" sz="1800" b="1" kern="100" dirty="0">
              <a:effectLst/>
              <a:latin typeface="Arial" panose="020B0604020202020204" pitchFamily="34" charset="0"/>
              <a:ea typeface="Aptos" panose="020B0004020202020204" pitchFamily="34" charset="0"/>
            </a:endParaRPr>
          </a:p>
          <a:p>
            <a:pPr marL="0" marR="0">
              <a:buNone/>
            </a:pPr>
            <a:r>
              <a:rPr lang="en-US" sz="1800" b="1" kern="100" dirty="0">
                <a:effectLst/>
                <a:latin typeface="Arial" panose="020B0604020202020204" pitchFamily="34" charset="0"/>
                <a:ea typeface="Aptos" panose="020B0004020202020204" pitchFamily="34" charset="0"/>
              </a:rPr>
              <a:t>Phase 3</a:t>
            </a:r>
            <a:endParaRPr lang="en-US" sz="2000" kern="100" dirty="0">
              <a:effectLst/>
              <a:latin typeface="Arial" panose="020B0604020202020204" pitchFamily="34" charset="0"/>
              <a:ea typeface="Aptos" panose="020B0004020202020204" pitchFamily="34" charset="0"/>
            </a:endParaRPr>
          </a:p>
          <a:p>
            <a:pPr marL="0" marR="0">
              <a:buNone/>
            </a:pPr>
            <a:r>
              <a:rPr lang="en-US" sz="1800" kern="100" dirty="0">
                <a:effectLst/>
                <a:latin typeface="Arial" panose="020B0604020202020204" pitchFamily="34" charset="0"/>
                <a:ea typeface="Aptos" panose="020B0004020202020204" pitchFamily="34" charset="0"/>
              </a:rPr>
              <a:t>Multi-City Platform Growth↓</a:t>
            </a:r>
            <a:endParaRPr lang="en-US" sz="2000" kern="100" dirty="0">
              <a:effectLst/>
              <a:latin typeface="Arial" panose="020B0604020202020204" pitchFamily="34" charset="0"/>
              <a:ea typeface="Aptos" panose="020B0004020202020204" pitchFamily="34" charset="0"/>
            </a:endParaRPr>
          </a:p>
          <a:p>
            <a:pPr marL="0" marR="0">
              <a:buNone/>
            </a:pPr>
            <a:r>
              <a:rPr lang="en-US" sz="1800" kern="100" dirty="0">
                <a:effectLst/>
                <a:latin typeface="Arial" panose="020B0604020202020204" pitchFamily="34" charset="0"/>
                <a:ea typeface="Aptos" panose="020B0004020202020204" pitchFamily="34" charset="0"/>
              </a:rPr>
              <a:t>Media + Sponsorship Ecosystem</a:t>
            </a:r>
            <a:endParaRPr lang="en-US" sz="2000" kern="100" dirty="0">
              <a:effectLst/>
              <a:latin typeface="Arial" panose="020B0604020202020204" pitchFamily="34" charset="0"/>
              <a:ea typeface="Aptos" panose="020B0004020202020204" pitchFamily="34" charset="0"/>
            </a:endParaRPr>
          </a:p>
        </p:txBody>
      </p:sp>
      <p:sp>
        <p:nvSpPr>
          <p:cNvPr id="3" name="TextBox 2">
            <a:extLst>
              <a:ext uri="{FF2B5EF4-FFF2-40B4-BE49-F238E27FC236}">
                <a16:creationId xmlns:a16="http://schemas.microsoft.com/office/drawing/2014/main" id="{5B161E04-5DB5-4006-E286-78BA9C260EEE}"/>
              </a:ext>
            </a:extLst>
          </p:cNvPr>
          <p:cNvSpPr txBox="1"/>
          <p:nvPr/>
        </p:nvSpPr>
        <p:spPr>
          <a:xfrm>
            <a:off x="6096000" y="735980"/>
            <a:ext cx="5475249" cy="5632311"/>
          </a:xfrm>
          <a:prstGeom prst="rect">
            <a:avLst/>
          </a:prstGeom>
          <a:noFill/>
        </p:spPr>
        <p:txBody>
          <a:bodyPr wrap="square" rtlCol="0">
            <a:spAutoFit/>
          </a:bodyPr>
          <a:lstStyle/>
          <a:p>
            <a:r>
              <a:rPr lang="en-US" b="1" dirty="0"/>
              <a:t>Closing Statement</a:t>
            </a:r>
            <a:endParaRPr lang="en-US" dirty="0"/>
          </a:p>
          <a:p>
            <a:r>
              <a:rPr lang="en-US" dirty="0"/>
              <a:t>“The seed round establishes the platform. The growth round accelerates national scale.”</a:t>
            </a:r>
          </a:p>
          <a:p>
            <a:endParaRPr lang="en-US" dirty="0"/>
          </a:p>
          <a:p>
            <a:r>
              <a:rPr lang="en-US" dirty="0"/>
              <a:t>“Our financing strategy is designed to validate quickly, scale intelligently, and build long-term enterprise value.”</a:t>
            </a:r>
          </a:p>
          <a:p>
            <a:r>
              <a:rPr lang="en-US" dirty="0"/>
              <a:t> </a:t>
            </a:r>
          </a:p>
          <a:p>
            <a:r>
              <a:rPr lang="en-US" b="1" dirty="0"/>
              <a:t>Important Note</a:t>
            </a:r>
            <a:endParaRPr lang="en-US" dirty="0"/>
          </a:p>
          <a:p>
            <a:r>
              <a:rPr lang="en-US" dirty="0"/>
              <a:t>This two-stage capital structure is attractive because it communicates:</a:t>
            </a:r>
          </a:p>
          <a:p>
            <a:pPr marL="285750" lvl="0" indent="-285750">
              <a:buFont typeface="Wingdings" panose="05000000000000000000" pitchFamily="2" charset="2"/>
              <a:buChar char="§"/>
            </a:pPr>
            <a:r>
              <a:rPr lang="en-US" dirty="0"/>
              <a:t>Financial discipline</a:t>
            </a:r>
          </a:p>
          <a:p>
            <a:pPr marL="285750" lvl="0" indent="-285750">
              <a:buFont typeface="Wingdings" panose="05000000000000000000" pitchFamily="2" charset="2"/>
              <a:buChar char="§"/>
            </a:pPr>
            <a:r>
              <a:rPr lang="en-US" dirty="0"/>
              <a:t>Milestone-based scaling</a:t>
            </a:r>
          </a:p>
          <a:p>
            <a:pPr marL="285750" lvl="0" indent="-285750">
              <a:buFont typeface="Wingdings" panose="05000000000000000000" pitchFamily="2" charset="2"/>
              <a:buChar char="§"/>
            </a:pPr>
            <a:r>
              <a:rPr lang="en-US" dirty="0"/>
              <a:t>Reduced early dilution</a:t>
            </a:r>
          </a:p>
          <a:p>
            <a:pPr marL="285750" lvl="0" indent="-285750">
              <a:buFont typeface="Wingdings" panose="05000000000000000000" pitchFamily="2" charset="2"/>
              <a:buChar char="§"/>
            </a:pPr>
            <a:r>
              <a:rPr lang="en-US" dirty="0"/>
              <a:t>Measurable validation before aggressive expansion</a:t>
            </a:r>
          </a:p>
          <a:p>
            <a:endParaRPr lang="en-US" dirty="0"/>
          </a:p>
          <a:p>
            <a:r>
              <a:rPr lang="en-US" b="1" dirty="0"/>
              <a:t>It signals that our company intends to scale based on traction, not just projections</a:t>
            </a:r>
          </a:p>
          <a:p>
            <a:r>
              <a:rPr lang="en-US" dirty="0"/>
              <a:t> </a:t>
            </a:r>
          </a:p>
          <a:p>
            <a:r>
              <a:rPr lang="en-US" b="1" dirty="0"/>
              <a:t>*See Attached Pro-Forma &amp; Business Plan</a:t>
            </a:r>
          </a:p>
        </p:txBody>
      </p:sp>
    </p:spTree>
    <p:extLst>
      <p:ext uri="{BB962C8B-B14F-4D97-AF65-F5344CB8AC3E}">
        <p14:creationId xmlns:p14="http://schemas.microsoft.com/office/powerpoint/2010/main" val="2187862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0B9DF8-8EB8-4894-401C-D7025833F478}"/>
              </a:ext>
            </a:extLst>
          </p:cNvPr>
          <p:cNvPicPr>
            <a:picLocks noChangeAspect="1"/>
          </p:cNvPicPr>
          <p:nvPr/>
        </p:nvPicPr>
        <p:blipFill>
          <a:blip r:embed="rId2">
            <a:extLst>
              <a:ext uri="{28A0092B-C50C-407E-A947-70E740481C1C}">
                <a14:useLocalDpi xmlns:a14="http://schemas.microsoft.com/office/drawing/2010/main" val="0"/>
              </a:ext>
            </a:extLst>
          </a:blip>
          <a:srcRect l="2270" r="1611"/>
          <a:stretch>
            <a:fillRect/>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2" name="TextBox 1">
            <a:extLst>
              <a:ext uri="{FF2B5EF4-FFF2-40B4-BE49-F238E27FC236}">
                <a16:creationId xmlns:a16="http://schemas.microsoft.com/office/drawing/2014/main" id="{176DA0CC-3291-31A1-9ED5-DE0F2F63CA5F}"/>
              </a:ext>
            </a:extLst>
          </p:cNvPr>
          <p:cNvSpPr txBox="1"/>
          <p:nvPr/>
        </p:nvSpPr>
        <p:spPr>
          <a:xfrm>
            <a:off x="6417734" y="174172"/>
            <a:ext cx="5291663" cy="6193290"/>
          </a:xfrm>
          <a:prstGeom prst="rect">
            <a:avLst/>
          </a:prstGeom>
        </p:spPr>
        <p:txBody>
          <a:bodyPr vert="horz" lIns="91440" tIns="45720" rIns="91440" bIns="45720" rtlCol="0">
            <a:normAutofit lnSpcReduction="10000"/>
          </a:bodyPr>
          <a:lstStyle/>
          <a:p>
            <a:pPr algn="just">
              <a:lnSpc>
                <a:spcPct val="90000"/>
              </a:lnSpc>
              <a:spcAft>
                <a:spcPts val="600"/>
              </a:spcAft>
            </a:pPr>
            <a:r>
              <a:rPr lang="en-US" sz="2400" b="1" dirty="0"/>
              <a:t>Market Insight &amp; Vision</a:t>
            </a:r>
          </a:p>
          <a:p>
            <a:pPr algn="just">
              <a:lnSpc>
                <a:spcPct val="90000"/>
              </a:lnSpc>
              <a:spcAft>
                <a:spcPts val="600"/>
              </a:spcAft>
            </a:pPr>
            <a:endParaRPr lang="en-US" sz="1600" dirty="0"/>
          </a:p>
          <a:p>
            <a:pPr algn="just">
              <a:lnSpc>
                <a:spcPct val="90000"/>
              </a:lnSpc>
              <a:spcAft>
                <a:spcPts val="600"/>
              </a:spcAft>
            </a:pPr>
            <a:r>
              <a:rPr lang="en-US" sz="1600" b="1" dirty="0"/>
              <a:t>A Massive Shift in Youth Engagement Is Reshaping Consumer Marketing</a:t>
            </a:r>
            <a:endParaRPr lang="en-US" sz="1600" dirty="0"/>
          </a:p>
          <a:p>
            <a:pPr algn="just">
              <a:lnSpc>
                <a:spcPct val="90000"/>
              </a:lnSpc>
              <a:spcAft>
                <a:spcPts val="600"/>
              </a:spcAft>
            </a:pPr>
            <a:r>
              <a:rPr lang="en-US" sz="1600" b="1" dirty="0"/>
              <a:t>And No National Platform Currently Owns This Space</a:t>
            </a:r>
            <a:endParaRPr lang="en-US" sz="1600" dirty="0"/>
          </a:p>
          <a:p>
            <a:pPr algn="just">
              <a:lnSpc>
                <a:spcPct val="90000"/>
              </a:lnSpc>
              <a:spcAft>
                <a:spcPts val="600"/>
              </a:spcAft>
            </a:pPr>
            <a:r>
              <a:rPr lang="en-US" sz="1600" dirty="0"/>
              <a:t>Consumer behavior has fundamentally changed.</a:t>
            </a:r>
          </a:p>
          <a:p>
            <a:pPr algn="just">
              <a:lnSpc>
                <a:spcPct val="90000"/>
              </a:lnSpc>
              <a:spcAft>
                <a:spcPts val="600"/>
              </a:spcAft>
            </a:pPr>
            <a:r>
              <a:rPr lang="en-US" sz="1600" dirty="0"/>
              <a:t>Gen Z and emerging Gen Alpha no longer engage with brands through traditional advertising alone. They engage through:</a:t>
            </a:r>
          </a:p>
          <a:p>
            <a:pPr marL="285750" indent="-285750" algn="just">
              <a:lnSpc>
                <a:spcPct val="90000"/>
              </a:lnSpc>
              <a:spcAft>
                <a:spcPts val="600"/>
              </a:spcAft>
              <a:buFont typeface="Wingdings" panose="05000000000000000000" pitchFamily="2" charset="2"/>
              <a:buChar char="§"/>
            </a:pPr>
            <a:r>
              <a:rPr lang="en-US" sz="1600" dirty="0"/>
              <a:t>Experiences</a:t>
            </a:r>
          </a:p>
          <a:p>
            <a:pPr marL="285750" indent="-285750" algn="just">
              <a:lnSpc>
                <a:spcPct val="90000"/>
              </a:lnSpc>
              <a:spcAft>
                <a:spcPts val="600"/>
              </a:spcAft>
              <a:buFont typeface="Wingdings" panose="05000000000000000000" pitchFamily="2" charset="2"/>
              <a:buChar char="§"/>
            </a:pPr>
            <a:r>
              <a:rPr lang="en-US" sz="1600" dirty="0"/>
              <a:t>Influencers</a:t>
            </a:r>
          </a:p>
          <a:p>
            <a:pPr marL="285750" indent="-285750" algn="just">
              <a:lnSpc>
                <a:spcPct val="90000"/>
              </a:lnSpc>
              <a:spcAft>
                <a:spcPts val="600"/>
              </a:spcAft>
              <a:buFont typeface="Wingdings" panose="05000000000000000000" pitchFamily="2" charset="2"/>
              <a:buChar char="§"/>
            </a:pPr>
            <a:r>
              <a:rPr lang="en-US" sz="1600" dirty="0"/>
              <a:t>Community</a:t>
            </a:r>
          </a:p>
          <a:p>
            <a:pPr marL="285750" indent="-285750" algn="just">
              <a:lnSpc>
                <a:spcPct val="90000"/>
              </a:lnSpc>
              <a:spcAft>
                <a:spcPts val="600"/>
              </a:spcAft>
              <a:buFont typeface="Wingdings" panose="05000000000000000000" pitchFamily="2" charset="2"/>
              <a:buChar char="§"/>
            </a:pPr>
            <a:r>
              <a:rPr lang="en-US" sz="1600" dirty="0"/>
              <a:t>Live interaction</a:t>
            </a:r>
          </a:p>
          <a:p>
            <a:pPr marL="285750" indent="-285750" algn="just">
              <a:lnSpc>
                <a:spcPct val="90000"/>
              </a:lnSpc>
              <a:spcAft>
                <a:spcPts val="600"/>
              </a:spcAft>
              <a:buFont typeface="Wingdings" panose="05000000000000000000" pitchFamily="2" charset="2"/>
              <a:buChar char="§"/>
            </a:pPr>
            <a:r>
              <a:rPr lang="en-US" sz="1600" dirty="0"/>
              <a:t>Social sharing</a:t>
            </a:r>
          </a:p>
          <a:p>
            <a:pPr marL="285750" indent="-285750" algn="just">
              <a:lnSpc>
                <a:spcPct val="90000"/>
              </a:lnSpc>
              <a:spcAft>
                <a:spcPts val="600"/>
              </a:spcAft>
              <a:buFont typeface="Wingdings" panose="05000000000000000000" pitchFamily="2" charset="2"/>
              <a:buChar char="§"/>
            </a:pPr>
            <a:r>
              <a:rPr lang="en-US" sz="1600" dirty="0"/>
              <a:t>Discovery-driven environments</a:t>
            </a:r>
          </a:p>
          <a:p>
            <a:pPr algn="just">
              <a:lnSpc>
                <a:spcPct val="90000"/>
              </a:lnSpc>
              <a:spcAft>
                <a:spcPts val="600"/>
              </a:spcAft>
            </a:pPr>
            <a:r>
              <a:rPr lang="en-US" sz="1600" dirty="0"/>
              <a:t>At the same time, brands are shifting billions of dollars toward experiential marketing because digital advertising is becoming:</a:t>
            </a:r>
          </a:p>
          <a:p>
            <a:pPr marL="285750" indent="-285750" algn="just">
              <a:lnSpc>
                <a:spcPct val="90000"/>
              </a:lnSpc>
              <a:spcAft>
                <a:spcPts val="600"/>
              </a:spcAft>
              <a:buFont typeface="Wingdings" panose="05000000000000000000" pitchFamily="2" charset="2"/>
              <a:buChar char="§"/>
            </a:pPr>
            <a:r>
              <a:rPr lang="en-US" sz="1600" dirty="0"/>
              <a:t>More expensive</a:t>
            </a:r>
          </a:p>
          <a:p>
            <a:pPr marL="285750" indent="-285750" algn="just">
              <a:lnSpc>
                <a:spcPct val="90000"/>
              </a:lnSpc>
              <a:spcAft>
                <a:spcPts val="600"/>
              </a:spcAft>
              <a:buFont typeface="Wingdings" panose="05000000000000000000" pitchFamily="2" charset="2"/>
              <a:buChar char="§"/>
            </a:pPr>
            <a:r>
              <a:rPr lang="en-US" sz="1600" dirty="0"/>
              <a:t>Less trusted</a:t>
            </a:r>
          </a:p>
          <a:p>
            <a:pPr marL="285750" indent="-285750" algn="just">
              <a:lnSpc>
                <a:spcPct val="90000"/>
              </a:lnSpc>
              <a:spcAft>
                <a:spcPts val="600"/>
              </a:spcAft>
              <a:buFont typeface="Wingdings" panose="05000000000000000000" pitchFamily="2" charset="2"/>
              <a:buChar char="§"/>
            </a:pPr>
            <a:r>
              <a:rPr lang="en-US" sz="1600" dirty="0"/>
              <a:t>Less effective</a:t>
            </a:r>
          </a:p>
          <a:p>
            <a:pPr marL="285750" indent="-285750" algn="just">
              <a:lnSpc>
                <a:spcPct val="90000"/>
              </a:lnSpc>
              <a:spcAft>
                <a:spcPts val="600"/>
              </a:spcAft>
              <a:buFont typeface="Wingdings" panose="05000000000000000000" pitchFamily="2" charset="2"/>
              <a:buChar char="§"/>
            </a:pPr>
            <a:r>
              <a:rPr lang="en-US" sz="1600" dirty="0"/>
              <a:t>Harder to target</a:t>
            </a:r>
          </a:p>
          <a:p>
            <a:pPr indent="-228600">
              <a:lnSpc>
                <a:spcPct val="90000"/>
              </a:lnSpc>
              <a:spcAft>
                <a:spcPts val="600"/>
              </a:spcAft>
              <a:buFont typeface="Arial" panose="020B0604020202020204" pitchFamily="34" charset="0"/>
              <a:buChar char="•"/>
            </a:pPr>
            <a:endParaRPr lang="en-US" sz="900" dirty="0"/>
          </a:p>
        </p:txBody>
      </p:sp>
    </p:spTree>
    <p:extLst>
      <p:ext uri="{BB962C8B-B14F-4D97-AF65-F5344CB8AC3E}">
        <p14:creationId xmlns:p14="http://schemas.microsoft.com/office/powerpoint/2010/main" val="2401875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99A195-6692-564E-EE13-C479A9D14C11}"/>
              </a:ext>
            </a:extLst>
          </p:cNvPr>
          <p:cNvSpPr txBox="1"/>
          <p:nvPr/>
        </p:nvSpPr>
        <p:spPr>
          <a:xfrm>
            <a:off x="6687879" y="627321"/>
            <a:ext cx="4720856" cy="4484369"/>
          </a:xfrm>
          <a:prstGeom prst="rect">
            <a:avLst/>
          </a:prstGeom>
          <a:noFill/>
        </p:spPr>
        <p:txBody>
          <a:bodyPr wrap="square" rtlCol="0">
            <a:spAutoFit/>
          </a:bodyPr>
          <a:lstStyle/>
          <a:p>
            <a:r>
              <a:rPr lang="en-US" b="1"/>
              <a:t>Teens &amp; Families</a:t>
            </a:r>
            <a:endParaRPr lang="en-US"/>
          </a:p>
          <a:p>
            <a:pPr>
              <a:lnSpc>
                <a:spcPct val="150000"/>
              </a:lnSpc>
            </a:pPr>
            <a:r>
              <a:rPr lang="en-US"/>
              <a:t>Teen consumers want:</a:t>
            </a:r>
          </a:p>
          <a:p>
            <a:pPr marL="285750" lvl="0" indent="-285750">
              <a:lnSpc>
                <a:spcPct val="150000"/>
              </a:lnSpc>
              <a:buFont typeface="Wingdings" panose="05000000000000000000" pitchFamily="2" charset="2"/>
              <a:buChar char="§"/>
            </a:pPr>
            <a:r>
              <a:rPr lang="en-US"/>
              <a:t>Interactive experiences</a:t>
            </a:r>
          </a:p>
          <a:p>
            <a:pPr marL="285750" lvl="0" indent="-285750">
              <a:lnSpc>
                <a:spcPct val="150000"/>
              </a:lnSpc>
              <a:buFont typeface="Wingdings" panose="05000000000000000000" pitchFamily="2" charset="2"/>
              <a:buChar char="§"/>
            </a:pPr>
            <a:r>
              <a:rPr lang="en-US"/>
              <a:t>Discovery-driven entertainment</a:t>
            </a:r>
          </a:p>
          <a:p>
            <a:pPr marL="285750" lvl="0" indent="-285750">
              <a:lnSpc>
                <a:spcPct val="150000"/>
              </a:lnSpc>
              <a:buFont typeface="Wingdings" panose="05000000000000000000" pitchFamily="2" charset="2"/>
              <a:buChar char="§"/>
            </a:pPr>
            <a:r>
              <a:rPr lang="en-US"/>
              <a:t>Creator and influencer access</a:t>
            </a:r>
          </a:p>
          <a:p>
            <a:pPr marL="285750" lvl="0" indent="-285750">
              <a:lnSpc>
                <a:spcPct val="150000"/>
              </a:lnSpc>
              <a:buFont typeface="Wingdings" panose="05000000000000000000" pitchFamily="2" charset="2"/>
              <a:buChar char="§"/>
            </a:pPr>
            <a:r>
              <a:rPr lang="en-US"/>
              <a:t>Community</a:t>
            </a:r>
          </a:p>
          <a:p>
            <a:pPr marL="285750" lvl="0" indent="-285750">
              <a:lnSpc>
                <a:spcPct val="150000"/>
              </a:lnSpc>
              <a:buFont typeface="Wingdings" panose="05000000000000000000" pitchFamily="2" charset="2"/>
              <a:buChar char="§"/>
            </a:pPr>
            <a:r>
              <a:rPr lang="en-US"/>
              <a:t>Career inspiration</a:t>
            </a:r>
          </a:p>
          <a:p>
            <a:pPr marL="285750" lvl="0" indent="-285750">
              <a:lnSpc>
                <a:spcPct val="150000"/>
              </a:lnSpc>
              <a:buFont typeface="Wingdings" panose="05000000000000000000" pitchFamily="2" charset="2"/>
              <a:buChar char="§"/>
            </a:pPr>
            <a:r>
              <a:rPr lang="en-US"/>
              <a:t>Live events built specifically for their generation</a:t>
            </a:r>
          </a:p>
          <a:p>
            <a:pPr>
              <a:lnSpc>
                <a:spcPct val="150000"/>
              </a:lnSpc>
            </a:pPr>
            <a:r>
              <a:rPr lang="en-US"/>
              <a:t>Today, no dominant national expo brand fully owns this space.</a:t>
            </a:r>
            <a:endParaRPr lang="en-US" dirty="0"/>
          </a:p>
        </p:txBody>
      </p:sp>
      <p:graphicFrame>
        <p:nvGraphicFramePr>
          <p:cNvPr id="6" name="TextBox 1">
            <a:extLst>
              <a:ext uri="{FF2B5EF4-FFF2-40B4-BE49-F238E27FC236}">
                <a16:creationId xmlns:a16="http://schemas.microsoft.com/office/drawing/2014/main" id="{FBF1581C-D1E3-1296-6954-B2DF1418F858}"/>
              </a:ext>
            </a:extLst>
          </p:cNvPr>
          <p:cNvGraphicFramePr/>
          <p:nvPr>
            <p:extLst>
              <p:ext uri="{D42A27DB-BD31-4B8C-83A1-F6EECF244321}">
                <p14:modId xmlns:p14="http://schemas.microsoft.com/office/powerpoint/2010/main" val="58160858"/>
              </p:ext>
            </p:extLst>
          </p:nvPr>
        </p:nvGraphicFramePr>
        <p:xfrm>
          <a:off x="584791" y="255181"/>
          <a:ext cx="6103088" cy="6422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3711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extBox 1">
            <a:extLst>
              <a:ext uri="{FF2B5EF4-FFF2-40B4-BE49-F238E27FC236}">
                <a16:creationId xmlns:a16="http://schemas.microsoft.com/office/drawing/2014/main" id="{E4263A8B-F361-8B3E-326F-1253E3234143}"/>
              </a:ext>
            </a:extLst>
          </p:cNvPr>
          <p:cNvGraphicFramePr/>
          <p:nvPr/>
        </p:nvGraphicFramePr>
        <p:xfrm>
          <a:off x="701749" y="510363"/>
          <a:ext cx="10983432" cy="6463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5496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1B3C2F-88B7-873F-B4E7-5EB9690BEDE1}"/>
              </a:ext>
            </a:extLst>
          </p:cNvPr>
          <p:cNvSpPr txBox="1"/>
          <p:nvPr/>
        </p:nvSpPr>
        <p:spPr>
          <a:xfrm>
            <a:off x="5316279" y="1063256"/>
            <a:ext cx="6152707" cy="2585323"/>
          </a:xfrm>
          <a:prstGeom prst="rect">
            <a:avLst/>
          </a:prstGeom>
          <a:noFill/>
        </p:spPr>
        <p:txBody>
          <a:bodyPr wrap="square" rtlCol="0">
            <a:spAutoFit/>
          </a:bodyPr>
          <a:lstStyle/>
          <a:p>
            <a:pPr marL="0" marR="0">
              <a:buNone/>
            </a:pPr>
            <a:r>
              <a:rPr lang="en-US" sz="1800" b="1" kern="100" dirty="0">
                <a:effectLst/>
                <a:latin typeface="Arial" panose="020B0604020202020204" pitchFamily="34" charset="0"/>
                <a:ea typeface="Aptos" panose="020B0004020202020204" pitchFamily="34" charset="0"/>
              </a:rPr>
              <a:t>Why This Creates Opportunity</a:t>
            </a:r>
            <a:endParaRPr lang="en-US" sz="2000" kern="100" dirty="0">
              <a:effectLst/>
              <a:latin typeface="Arial" panose="020B0604020202020204" pitchFamily="34" charset="0"/>
              <a:ea typeface="Aptos" panose="020B0004020202020204" pitchFamily="34" charset="0"/>
            </a:endParaRPr>
          </a:p>
          <a:p>
            <a:pPr marL="0" marR="0">
              <a:buNone/>
            </a:pPr>
            <a:r>
              <a:rPr lang="en-US" sz="1800" kern="100" dirty="0">
                <a:effectLst/>
                <a:latin typeface="Arial" panose="020B0604020202020204" pitchFamily="34" charset="0"/>
                <a:ea typeface="Aptos" panose="020B0004020202020204" pitchFamily="34" charset="0"/>
              </a:rPr>
              <a:t>Despite the size of the youth market:</a:t>
            </a:r>
            <a:endParaRPr lang="en-US" sz="2000" kern="100" dirty="0">
              <a:effectLst/>
              <a:latin typeface="Arial" panose="020B0604020202020204" pitchFamily="34" charset="0"/>
              <a:ea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800" kern="100" dirty="0">
                <a:effectLst/>
                <a:latin typeface="Arial" panose="020B0604020202020204" pitchFamily="34" charset="0"/>
                <a:ea typeface="Aptos" panose="020B0004020202020204" pitchFamily="34" charset="0"/>
              </a:rPr>
              <a:t>No dominant national teen-focused expo exists</a:t>
            </a:r>
            <a:endParaRPr lang="en-US" sz="2000" kern="100" dirty="0">
              <a:effectLst/>
              <a:latin typeface="Arial" panose="020B0604020202020204" pitchFamily="34" charset="0"/>
              <a:ea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800" kern="100" dirty="0">
                <a:effectLst/>
                <a:latin typeface="Arial" panose="020B0604020202020204" pitchFamily="34" charset="0"/>
                <a:ea typeface="Aptos" panose="020B0004020202020204" pitchFamily="34" charset="0"/>
              </a:rPr>
              <a:t>Brands lack a centralized youth engagement platform</a:t>
            </a:r>
            <a:endParaRPr lang="en-US" sz="2000" kern="100" dirty="0">
              <a:effectLst/>
              <a:latin typeface="Arial" panose="020B0604020202020204" pitchFamily="34" charset="0"/>
              <a:ea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800" kern="100" dirty="0">
                <a:effectLst/>
                <a:latin typeface="Arial" panose="020B0604020202020204" pitchFamily="34" charset="0"/>
                <a:ea typeface="Aptos" panose="020B0004020202020204" pitchFamily="34" charset="0"/>
              </a:rPr>
              <a:t>Experiential marketing demand is accelerating</a:t>
            </a:r>
            <a:endParaRPr lang="en-US" sz="2000" kern="100" dirty="0">
              <a:effectLst/>
              <a:latin typeface="Arial" panose="020B0604020202020204" pitchFamily="34" charset="0"/>
              <a:ea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800" kern="100" dirty="0">
                <a:effectLst/>
                <a:latin typeface="Arial" panose="020B0604020202020204" pitchFamily="34" charset="0"/>
                <a:ea typeface="Aptos" panose="020B0004020202020204" pitchFamily="34" charset="0"/>
              </a:rPr>
              <a:t>Youth culture increasingly drives mainstream purchasing trends</a:t>
            </a:r>
            <a:endParaRPr lang="en-US" sz="2000" kern="100" dirty="0">
              <a:effectLst/>
              <a:latin typeface="Arial" panose="020B0604020202020204" pitchFamily="34" charset="0"/>
              <a:ea typeface="Aptos" panose="020B0004020202020204" pitchFamily="34" charset="0"/>
            </a:endParaRPr>
          </a:p>
          <a:p>
            <a:pPr marL="0" marR="0">
              <a:buNone/>
            </a:pPr>
            <a:r>
              <a:rPr lang="en-US" sz="1800" kern="100" dirty="0">
                <a:effectLst/>
                <a:latin typeface="Arial" panose="020B0604020202020204" pitchFamily="34" charset="0"/>
                <a:ea typeface="Aptos" panose="020B0004020202020204" pitchFamily="34" charset="0"/>
              </a:rPr>
              <a:t>This creates a major whitespace opportunity for a scalable national event platform.</a:t>
            </a:r>
            <a:endParaRPr lang="en-US" sz="2000" kern="100" dirty="0">
              <a:effectLst/>
              <a:latin typeface="Arial" panose="020B0604020202020204" pitchFamily="34" charset="0"/>
              <a:ea typeface="Aptos" panose="020B0004020202020204" pitchFamily="34" charset="0"/>
            </a:endParaRPr>
          </a:p>
        </p:txBody>
      </p:sp>
      <p:graphicFrame>
        <p:nvGraphicFramePr>
          <p:cNvPr id="7" name="TextBox 1">
            <a:extLst>
              <a:ext uri="{FF2B5EF4-FFF2-40B4-BE49-F238E27FC236}">
                <a16:creationId xmlns:a16="http://schemas.microsoft.com/office/drawing/2014/main" id="{A050679C-A51A-0F8F-DA5B-B7FDBEB237B4}"/>
              </a:ext>
            </a:extLst>
          </p:cNvPr>
          <p:cNvGraphicFramePr/>
          <p:nvPr>
            <p:extLst>
              <p:ext uri="{D42A27DB-BD31-4B8C-83A1-F6EECF244321}">
                <p14:modId xmlns:p14="http://schemas.microsoft.com/office/powerpoint/2010/main" val="3354925058"/>
              </p:ext>
            </p:extLst>
          </p:nvPr>
        </p:nvGraphicFramePr>
        <p:xfrm>
          <a:off x="492426" y="538006"/>
          <a:ext cx="4763386" cy="48609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8102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extBox 1">
            <a:extLst>
              <a:ext uri="{FF2B5EF4-FFF2-40B4-BE49-F238E27FC236}">
                <a16:creationId xmlns:a16="http://schemas.microsoft.com/office/drawing/2014/main" id="{3812BD7B-0758-F23C-D5DF-830E0DD4F956}"/>
              </a:ext>
            </a:extLst>
          </p:cNvPr>
          <p:cNvGraphicFramePr/>
          <p:nvPr>
            <p:extLst>
              <p:ext uri="{D42A27DB-BD31-4B8C-83A1-F6EECF244321}">
                <p14:modId xmlns:p14="http://schemas.microsoft.com/office/powerpoint/2010/main" val="383108073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7255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extBox 1">
            <a:extLst>
              <a:ext uri="{FF2B5EF4-FFF2-40B4-BE49-F238E27FC236}">
                <a16:creationId xmlns:a16="http://schemas.microsoft.com/office/drawing/2014/main" id="{62BE4304-B4DB-33A3-CF8B-459E3777BE3E}"/>
              </a:ext>
            </a:extLst>
          </p:cNvPr>
          <p:cNvGraphicFramePr/>
          <p:nvPr>
            <p:extLst>
              <p:ext uri="{D42A27DB-BD31-4B8C-83A1-F6EECF244321}">
                <p14:modId xmlns:p14="http://schemas.microsoft.com/office/powerpoint/2010/main" val="2567991105"/>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5490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Slice</Template>
  <TotalTime>2385</TotalTime>
  <Words>3889</Words>
  <Application>Microsoft Office PowerPoint</Application>
  <PresentationFormat>Widescreen</PresentationFormat>
  <Paragraphs>770</Paragraphs>
  <Slides>36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Aptos</vt:lpstr>
      <vt:lpstr>Aptos Display</vt:lpstr>
      <vt:lpstr>Arial</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Bob Keegan</dc:creator>
  <cp:lastModifiedBy>Bob Keegan</cp:lastModifiedBy>
  <cp:revision>34</cp:revision>
  <dcterms:created xsi:type="dcterms:W3CDTF">2026-05-19T03:09:55Z</dcterms:created>
  <dcterms:modified xsi:type="dcterms:W3CDTF">2026-06-07T12:40:04Z</dcterms:modified>
</cp:coreProperties>
</file>